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2"/>
  </p:notesMasterIdLst>
  <p:handoutMasterIdLst>
    <p:handoutMasterId r:id="rId13"/>
  </p:handoutMasterIdLst>
  <p:sldIdLst>
    <p:sldId id="306" r:id="rId5"/>
    <p:sldId id="307" r:id="rId6"/>
    <p:sldId id="308" r:id="rId7"/>
    <p:sldId id="309" r:id="rId8"/>
    <p:sldId id="316" r:id="rId9"/>
    <p:sldId id="317" r:id="rId10"/>
    <p:sldId id="318" r:id="rId11"/>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ska, Peggy" initials="PL"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15" autoAdjust="0"/>
    <p:restoredTop sz="75821" autoAdjust="0"/>
  </p:normalViewPr>
  <p:slideViewPr>
    <p:cSldViewPr>
      <p:cViewPr varScale="1">
        <p:scale>
          <a:sx n="73" d="100"/>
          <a:sy n="73" d="100"/>
        </p:scale>
        <p:origin x="-672" y="-82"/>
      </p:cViewPr>
      <p:guideLst>
        <p:guide orient="horz" pos="2592"/>
        <p:guide pos="4608"/>
      </p:guideLst>
    </p:cSldViewPr>
  </p:slideViewPr>
  <p:notesTextViewPr>
    <p:cViewPr>
      <p:scale>
        <a:sx n="125" d="100"/>
        <a:sy n="125"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t>8/2/2018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t>8/2/2018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experiment we will be using channel 3 on the precision labs hardware.  First, set the jumpers as shown here. </a:t>
            </a:r>
            <a:r>
              <a:rPr lang="en-US" baseline="0" dirty="0" smtClean="0"/>
              <a:t>Connect the PSI to the PLABS board using the SMA cable, and connect the PHI to the PLABS channel 3 connector.  Finally, connect the USB cables to the computer. </a:t>
            </a:r>
            <a:r>
              <a:rPr lang="en-US" dirty="0" smtClean="0"/>
              <a:t>Throughout this experiment we will test different amplifiers.  </a:t>
            </a:r>
            <a:r>
              <a:rPr lang="en-US" baseline="0" dirty="0" smtClean="0"/>
              <a:t>Always be careful to install this amplifier right side up with the label at the bottom of the coupon card. For now you can leave the amplifier socket empty.  Pause and connect the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2919053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start the “</a:t>
            </a:r>
            <a:r>
              <a:rPr lang="en-US" dirty="0" err="1" smtClean="0"/>
              <a:t>Plabs</a:t>
            </a:r>
            <a:r>
              <a:rPr lang="en-US" dirty="0" smtClean="0"/>
              <a:t>-Power</a:t>
            </a:r>
            <a:r>
              <a:rPr lang="en-US" baseline="0" dirty="0" smtClean="0"/>
              <a:t> Scaling” software.  If the hardware is connected correctly you should see the green “hardware connected” indicator, and the PSI controls should be colored teal.  Pause and start your software.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378806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making any power</a:t>
            </a:r>
            <a:r>
              <a:rPr lang="en-US" baseline="0" dirty="0" smtClean="0"/>
              <a:t> measurements we need to calibrate the system.  This calibration will eliminate the offset errors from the INA and ADC, so that we can get the best accuracy.  To do this press the “calibrate” button.  Once you do this you will see a window pop up that shows how the jumpers need to be positioned for this test.  In this case the input is set to “AC_IN”, and the jumpers are in the “CAL” position</a:t>
            </a:r>
            <a:r>
              <a:rPr lang="en-US" baseline="0" smtClean="0"/>
              <a:t>.  Also</a:t>
            </a:r>
            <a:r>
              <a:rPr lang="en-US" baseline="0" dirty="0" smtClean="0"/>
              <a:t>, make sure that no amplifier is in the socket during this test.  Press “continue” after the hardware is configured.  Pause and calibrate the system.</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1026184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ready to start measuring</a:t>
            </a:r>
            <a:r>
              <a:rPr lang="en-US" baseline="0" dirty="0" smtClean="0"/>
              <a:t> power.  First we will measure the OPA320 and ADC at high sampling rates.  Press the 1Msps button to begin.  This will bring up a window that shows how to set the jumpers and indicates that you need to install the “OPA320 Good Filter 2” coupon board.  Make these changes in the hardware and press continue.  Follow the same procedure for the 500ksps sampling rate.  Pause and make these measurements.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815383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compare the measured results to the calculate results you should export the data to Excel.</a:t>
            </a:r>
            <a:r>
              <a:rPr lang="en-US" baseline="0" dirty="0" smtClean="0"/>
              <a:t>  To do this highlight the power cells in the GUI table and right click.  Select “Export Data to Excel”.  This will cause an Excel spreadsheet to pop-up with the measured data.  Now we can paste this into our table for comparison.  Pause and export the data to Excel.</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3298922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compares the calculated result to the measured results.  Here </a:t>
            </a:r>
            <a:r>
              <a:rPr lang="en-US" baseline="0" dirty="0" smtClean="0"/>
              <a:t>the example measurements are pasted in.  It is important to note that the calculated results use data sheet maximum values, so you should expect that the calculated results are larger than the measurements.   A quick review of the data shows that the measurements are smaller than the calculated maximum as expected.  Nevertheless, you can see that the calculated and simulated results are in the same range and the measured trends match the calculated trends.  Also, notice that the amplifier current is only dependent on the amplifier type and not on the sampling rate.  Finally, notice the profound impact that changing the sampling rate has on total power.  At full sampling rate the total power is 7746uW, and at 200sps the power is 2uW.</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1896093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can paste your</a:t>
            </a:r>
            <a:r>
              <a:rPr lang="en-US" baseline="0" dirty="0" smtClean="0"/>
              <a:t> measured results into the table.  You should confirm that your results are in the same range as the hand calculations.  Pause and paste your results into the table.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189609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Visio_Drawing1.vsdx"/></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6a: Connect </a:t>
            </a:r>
            <a:r>
              <a:rPr lang="en-US" dirty="0"/>
              <a:t>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1343657501"/>
              </p:ext>
            </p:extLst>
          </p:nvPr>
        </p:nvGraphicFramePr>
        <p:xfrm>
          <a:off x="838200" y="1143000"/>
          <a:ext cx="13046075" cy="6188075"/>
        </p:xfrm>
        <a:graphic>
          <a:graphicData uri="http://schemas.openxmlformats.org/presentationml/2006/ole">
            <mc:AlternateContent xmlns:mc="http://schemas.openxmlformats.org/markup-compatibility/2006">
              <mc:Choice xmlns:v="urn:schemas-microsoft-com:vml" Requires="v">
                <p:oleObj spid="_x0000_s26629" name="Visio" r:id="rId4" imgW="13068383" imgH="6126408" progId="Visio.Drawing.15">
                  <p:embed/>
                </p:oleObj>
              </mc:Choice>
              <mc:Fallback>
                <p:oleObj name="Visio" r:id="rId4" imgW="13068383" imgH="6126408" progId="Visio.Drawing.15">
                  <p:embed/>
                  <p:pic>
                    <p:nvPicPr>
                      <p:cNvPr id="0" name=""/>
                      <p:cNvPicPr>
                        <a:picLocks noChangeAspect="1" noChangeArrowheads="1"/>
                      </p:cNvPicPr>
                      <p:nvPr/>
                    </p:nvPicPr>
                    <p:blipFill>
                      <a:blip r:embed="rId5"/>
                      <a:srcRect/>
                      <a:stretch>
                        <a:fillRect/>
                      </a:stretch>
                    </p:blipFill>
                    <p:spPr bwMode="auto">
                      <a:xfrm>
                        <a:off x="838200" y="1143000"/>
                        <a:ext cx="13046075"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17976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076325"/>
            <a:ext cx="8763000" cy="6228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70840" y="171461"/>
            <a:ext cx="14107160" cy="977266"/>
          </a:xfrm>
        </p:spPr>
        <p:txBody>
          <a:bodyPr/>
          <a:lstStyle/>
          <a:p>
            <a:r>
              <a:rPr lang="en-US" dirty="0"/>
              <a:t>Start &amp; Setup the </a:t>
            </a:r>
            <a:r>
              <a:rPr lang="en-US" dirty="0" err="1"/>
              <a:t>Plabs</a:t>
            </a:r>
            <a:r>
              <a:rPr lang="en-US" dirty="0"/>
              <a:t>-Power Scaling EVM Software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p:pic>
        <p:nvPicPr>
          <p:cNvPr id="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43934" r="91855" b="28889"/>
          <a:stretch/>
        </p:blipFill>
        <p:spPr bwMode="auto">
          <a:xfrm>
            <a:off x="457200" y="1066800"/>
            <a:ext cx="3450927"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ounded Rectangle 9"/>
          <p:cNvSpPr/>
          <p:nvPr/>
        </p:nvSpPr>
        <p:spPr>
          <a:xfrm>
            <a:off x="161656" y="4572000"/>
            <a:ext cx="4343400" cy="1270804"/>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 Select “</a:t>
            </a:r>
            <a:r>
              <a:rPr lang="en-US" sz="2400" dirty="0" err="1" smtClean="0">
                <a:solidFill>
                  <a:schemeClr val="tx1"/>
                </a:solidFill>
              </a:rPr>
              <a:t>Plabs</a:t>
            </a:r>
            <a:r>
              <a:rPr lang="en-US" sz="2400" dirty="0" smtClean="0">
                <a:solidFill>
                  <a:schemeClr val="tx1"/>
                </a:solidFill>
              </a:rPr>
              <a:t>-Power Scaling” from “start&gt;All Programs”</a:t>
            </a:r>
            <a:endParaRPr lang="en-US" sz="2400" dirty="0">
              <a:solidFill>
                <a:schemeClr val="tx1"/>
              </a:solidFill>
            </a:endParaRPr>
          </a:p>
        </p:txBody>
      </p:sp>
      <p:cxnSp>
        <p:nvCxnSpPr>
          <p:cNvPr id="11" name="Straight Arrow Connector 10"/>
          <p:cNvCxnSpPr/>
          <p:nvPr/>
        </p:nvCxnSpPr>
        <p:spPr>
          <a:xfrm flipV="1">
            <a:off x="2286000" y="40386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5257800" y="6019800"/>
            <a:ext cx="6324600" cy="1284773"/>
            <a:chOff x="4648200" y="6019319"/>
            <a:chExt cx="6324600" cy="1284773"/>
          </a:xfrm>
        </p:grpSpPr>
        <p:sp>
          <p:nvSpPr>
            <p:cNvPr id="16" name="Rounded Rectangle 15"/>
            <p:cNvSpPr/>
            <p:nvPr/>
          </p:nvSpPr>
          <p:spPr>
            <a:xfrm>
              <a:off x="4648200" y="6019319"/>
              <a:ext cx="5334000" cy="1284773"/>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 The green hardware connected and teal PSI controls indicate that communication is established.</a:t>
              </a:r>
              <a:endParaRPr lang="en-US" sz="2400" dirty="0">
                <a:solidFill>
                  <a:schemeClr val="tx1"/>
                </a:solidFill>
              </a:endParaRPr>
            </a:p>
          </p:txBody>
        </p:sp>
        <p:cxnSp>
          <p:nvCxnSpPr>
            <p:cNvPr id="17" name="Straight Arrow Connector 16"/>
            <p:cNvCxnSpPr>
              <a:stCxn id="16" idx="3"/>
            </p:cNvCxnSpPr>
            <p:nvPr/>
          </p:nvCxnSpPr>
          <p:spPr>
            <a:xfrm>
              <a:off x="9982200" y="6661706"/>
              <a:ext cx="990600" cy="42441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cxnSp>
        <p:nvCxnSpPr>
          <p:cNvPr id="20" name="Straight Arrow Connector 19"/>
          <p:cNvCxnSpPr/>
          <p:nvPr/>
        </p:nvCxnSpPr>
        <p:spPr>
          <a:xfrm>
            <a:off x="10591800" y="6693543"/>
            <a:ext cx="1676400" cy="1965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761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8549" t="7031" r="6264" b="8797"/>
          <a:stretch/>
        </p:blipFill>
        <p:spPr bwMode="auto">
          <a:xfrm>
            <a:off x="1586695" y="960698"/>
            <a:ext cx="9444943" cy="6354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Calibrate system offsets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3</a:t>
            </a:fld>
            <a:endParaRPr lang="en-US"/>
          </a:p>
        </p:txBody>
      </p:sp>
      <p:cxnSp>
        <p:nvCxnSpPr>
          <p:cNvPr id="5" name="Straight Arrow Connector 4"/>
          <p:cNvCxnSpPr/>
          <p:nvPr/>
        </p:nvCxnSpPr>
        <p:spPr>
          <a:xfrm flipV="1">
            <a:off x="3713421" y="5291071"/>
            <a:ext cx="1696779" cy="685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685800" y="4698653"/>
            <a:ext cx="4038600" cy="184593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  Set Jumpers as Shown.  Remove coupon card from socket.  Sampling rate will be adjusted automatically.  </a:t>
            </a:r>
            <a:endParaRPr lang="en-US" sz="2400" dirty="0">
              <a:solidFill>
                <a:schemeClr val="tx1"/>
              </a:solidFill>
            </a:endParaRPr>
          </a:p>
        </p:txBody>
      </p:sp>
      <p:cxnSp>
        <p:nvCxnSpPr>
          <p:cNvPr id="7" name="Straight Arrow Connector 6"/>
          <p:cNvCxnSpPr/>
          <p:nvPr/>
        </p:nvCxnSpPr>
        <p:spPr>
          <a:xfrm flipV="1">
            <a:off x="3048000" y="2362200"/>
            <a:ext cx="651917" cy="23364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3373958" y="1981200"/>
            <a:ext cx="893242" cy="5419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1430000" y="6083064"/>
            <a:ext cx="3048000" cy="1270804"/>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  Press “continue” after the hardware is configured.</a:t>
            </a:r>
            <a:endParaRPr lang="en-US" sz="2400" dirty="0">
              <a:solidFill>
                <a:schemeClr val="tx1"/>
              </a:solidFill>
            </a:endParaRPr>
          </a:p>
        </p:txBody>
      </p:sp>
      <p:cxnSp>
        <p:nvCxnSpPr>
          <p:cNvPr id="11" name="Straight Arrow Connector 10"/>
          <p:cNvCxnSpPr>
            <a:stCxn id="9" idx="1"/>
          </p:cNvCxnSpPr>
          <p:nvPr/>
        </p:nvCxnSpPr>
        <p:spPr>
          <a:xfrm flipH="1" flipV="1">
            <a:off x="10668000" y="5981700"/>
            <a:ext cx="762000" cy="73676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538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 OPA320 at different sampling rates</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4</a:t>
            </a:fld>
            <a:endParaRPr lang="en-US"/>
          </a:p>
        </p:txBody>
      </p:sp>
      <p:pic>
        <p:nvPicPr>
          <p:cNvPr id="481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405" t="6000" r="7282" b="10334"/>
          <a:stretch/>
        </p:blipFill>
        <p:spPr bwMode="auto">
          <a:xfrm>
            <a:off x="1676400" y="1135379"/>
            <a:ext cx="10668000" cy="6227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a:stCxn id="6" idx="3"/>
          </p:cNvCxnSpPr>
          <p:nvPr/>
        </p:nvCxnSpPr>
        <p:spPr>
          <a:xfrm flipV="1">
            <a:off x="4038600" y="2590803"/>
            <a:ext cx="1447800" cy="44807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228600" y="1828800"/>
            <a:ext cx="3810000" cy="2420146"/>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AutoNum type="arabicPeriod"/>
            </a:pPr>
            <a:r>
              <a:rPr lang="en-US" sz="2400" dirty="0" smtClean="0">
                <a:solidFill>
                  <a:schemeClr val="tx1"/>
                </a:solidFill>
              </a:rPr>
              <a:t>Start by measuring system power at 1Msps and 500ksps.  At these sampling rates we will use the OPA320.  </a:t>
            </a:r>
            <a:endParaRPr lang="en-US" sz="2400" dirty="0">
              <a:solidFill>
                <a:schemeClr val="tx1"/>
              </a:solidFill>
            </a:endParaRPr>
          </a:p>
        </p:txBody>
      </p:sp>
      <p:sp>
        <p:nvSpPr>
          <p:cNvPr id="11" name="Rounded Rectangle 10"/>
          <p:cNvSpPr/>
          <p:nvPr/>
        </p:nvSpPr>
        <p:spPr>
          <a:xfrm>
            <a:off x="5562600" y="2209800"/>
            <a:ext cx="685800" cy="5419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a:stCxn id="16" idx="3"/>
          </p:cNvCxnSpPr>
          <p:nvPr/>
        </p:nvCxnSpPr>
        <p:spPr>
          <a:xfrm flipV="1">
            <a:off x="5979289" y="5257804"/>
            <a:ext cx="1447800" cy="57149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1828800" y="4953000"/>
            <a:ext cx="4150489" cy="17526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AutoNum type="arabicPeriod" startAt="2"/>
            </a:pPr>
            <a:r>
              <a:rPr lang="en-US" sz="2400" dirty="0" smtClean="0">
                <a:solidFill>
                  <a:schemeClr val="tx1"/>
                </a:solidFill>
              </a:rPr>
              <a:t>Change the jumpers as shown.  Install the OPA320_Good_filter2 device.  </a:t>
            </a:r>
            <a:endParaRPr lang="en-US" sz="2400" dirty="0">
              <a:solidFill>
                <a:schemeClr val="tx1"/>
              </a:solidFill>
            </a:endParaRPr>
          </a:p>
        </p:txBody>
      </p:sp>
      <p:cxnSp>
        <p:nvCxnSpPr>
          <p:cNvPr id="20" name="Straight Arrow Connector 19"/>
          <p:cNvCxnSpPr/>
          <p:nvPr/>
        </p:nvCxnSpPr>
        <p:spPr>
          <a:xfrm flipH="1" flipV="1">
            <a:off x="11734800" y="5668266"/>
            <a:ext cx="609600" cy="36154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10515600" y="6029812"/>
            <a:ext cx="4038600" cy="1332702"/>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AutoNum type="arabicPeriod" startAt="3"/>
            </a:pPr>
            <a:r>
              <a:rPr lang="en-US" sz="2400" dirty="0" smtClean="0">
                <a:solidFill>
                  <a:schemeClr val="tx1"/>
                </a:solidFill>
              </a:rPr>
              <a:t>Press continue to measure power at the specified sampling rate.</a:t>
            </a:r>
          </a:p>
        </p:txBody>
      </p:sp>
    </p:spTree>
    <p:extLst>
      <p:ext uri="{BB962C8B-B14F-4D97-AF65-F5344CB8AC3E}">
        <p14:creationId xmlns:p14="http://schemas.microsoft.com/office/powerpoint/2010/main" val="1306775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final test results to calculated values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pic>
        <p:nvPicPr>
          <p:cNvPr id="542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6812" t="5334" r="1094" b="10667"/>
          <a:stretch/>
        </p:blipFill>
        <p:spPr bwMode="auto">
          <a:xfrm>
            <a:off x="186357" y="1143000"/>
            <a:ext cx="11055955" cy="6205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2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0800" y="1186276"/>
            <a:ext cx="4152900" cy="408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V="1">
            <a:off x="12290867" y="4419600"/>
            <a:ext cx="0" cy="18336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9654154" y="6281324"/>
            <a:ext cx="4762500" cy="10668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Select the “Power” cells in the measured table.  Right click and “Export Data to Excel”.</a:t>
            </a:r>
          </a:p>
        </p:txBody>
      </p:sp>
      <p:cxnSp>
        <p:nvCxnSpPr>
          <p:cNvPr id="11" name="Straight Arrow Connector 10"/>
          <p:cNvCxnSpPr/>
          <p:nvPr/>
        </p:nvCxnSpPr>
        <p:spPr>
          <a:xfrm flipH="1" flipV="1">
            <a:off x="11049001" y="5791200"/>
            <a:ext cx="1241866" cy="4901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310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Measured 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
        <p:nvSpPr>
          <p:cNvPr id="7" name="Rounded Rectangle 6"/>
          <p:cNvSpPr/>
          <p:nvPr/>
        </p:nvSpPr>
        <p:spPr>
          <a:xfrm>
            <a:off x="8610600" y="9144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163688626"/>
              </p:ext>
            </p:extLst>
          </p:nvPr>
        </p:nvGraphicFramePr>
        <p:xfrm>
          <a:off x="152397" y="2362200"/>
          <a:ext cx="14249406" cy="4389120"/>
        </p:xfrm>
        <a:graphic>
          <a:graphicData uri="http://schemas.openxmlformats.org/drawingml/2006/table">
            <a:tbl>
              <a:tblPr firstRow="1" bandRow="1">
                <a:tableStyleId>{5C22544A-7EE6-4342-B048-85BDC9FD1C3A}</a:tableStyleId>
              </a:tblPr>
              <a:tblGrid>
                <a:gridCol w="1428931"/>
                <a:gridCol w="1466672"/>
                <a:gridCol w="1447800"/>
                <a:gridCol w="1332417"/>
                <a:gridCol w="1428931"/>
                <a:gridCol w="1428931"/>
                <a:gridCol w="1428931"/>
                <a:gridCol w="1428931"/>
                <a:gridCol w="1428931"/>
                <a:gridCol w="1428931"/>
              </a:tblGrid>
              <a:tr h="370840">
                <a:tc>
                  <a:txBody>
                    <a:bodyPr/>
                    <a:lstStyle/>
                    <a:p>
                      <a:endParaRPr lang="en-US" dirty="0"/>
                    </a:p>
                  </a:txBody>
                  <a:tcPr/>
                </a:tc>
                <a:tc>
                  <a:txBody>
                    <a:bodyPr/>
                    <a:lstStyle/>
                    <a:p>
                      <a:endParaRPr lang="en-US" baseline="0" dirty="0"/>
                    </a:p>
                  </a:txBody>
                  <a:tcPr/>
                </a:tc>
                <a:tc gridSpan="4">
                  <a:txBody>
                    <a:bodyPr/>
                    <a:lstStyle/>
                    <a:p>
                      <a:r>
                        <a:rPr lang="en-US" baseline="0" dirty="0" smtClean="0"/>
                        <a:t>Calculated</a:t>
                      </a:r>
                      <a:endParaRPr lang="en-US" baseline="0" dirty="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gridSpan="4">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Example Measurements</a:t>
                      </a:r>
                    </a:p>
                  </a:txBody>
                  <a:tcPr>
                    <a:solidFill>
                      <a:srgbClr val="8C8C8C"/>
                    </a:solidFill>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r>
              <a:tr h="370840">
                <a:tc>
                  <a:txBody>
                    <a:bodyPr/>
                    <a:lstStyle/>
                    <a:p>
                      <a:r>
                        <a:rPr lang="en-US" dirty="0" smtClean="0">
                          <a:solidFill>
                            <a:schemeClr val="bg1"/>
                          </a:solidFill>
                        </a:rPr>
                        <a:t>Amp</a:t>
                      </a:r>
                      <a:endParaRPr lang="en-US" dirty="0">
                        <a:solidFill>
                          <a:schemeClr val="bg1"/>
                        </a:solidFill>
                      </a:endParaRPr>
                    </a:p>
                  </a:txBody>
                  <a:tcPr>
                    <a:solidFill>
                      <a:srgbClr val="DE0000"/>
                    </a:solidFill>
                  </a:tcPr>
                </a:tc>
                <a:tc>
                  <a:txBody>
                    <a:bodyPr/>
                    <a:lstStyle/>
                    <a:p>
                      <a:r>
                        <a:rPr lang="en-US" dirty="0" smtClean="0">
                          <a:solidFill>
                            <a:schemeClr val="bg1"/>
                          </a:solidFill>
                        </a:rPr>
                        <a:t>Sampling Rate</a:t>
                      </a:r>
                      <a:endParaRPr lang="en-US" dirty="0">
                        <a:solidFill>
                          <a:schemeClr val="bg1"/>
                        </a:solidFill>
                      </a:endParaRPr>
                    </a:p>
                  </a:txBody>
                  <a:tcPr>
                    <a:solidFill>
                      <a:srgbClr val="DE0000"/>
                    </a:solidFill>
                  </a:tcPr>
                </a:tc>
                <a:tc>
                  <a:txBody>
                    <a:bodyPr/>
                    <a:lstStyle/>
                    <a:p>
                      <a:r>
                        <a:rPr lang="en-US" dirty="0" smtClean="0">
                          <a:solidFill>
                            <a:schemeClr val="bg1"/>
                          </a:solidFill>
                        </a:rPr>
                        <a:t>P</a:t>
                      </a:r>
                      <a:r>
                        <a:rPr lang="en-US" baseline="-25000" dirty="0" smtClean="0">
                          <a:solidFill>
                            <a:schemeClr val="bg1"/>
                          </a:solidFill>
                        </a:rPr>
                        <a:t>DVDD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(µW) Max</a:t>
                      </a:r>
                    </a:p>
                  </a:txBody>
                  <a:tcPr>
                    <a:solidFill>
                      <a:srgbClr val="DE0000"/>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P</a:t>
                      </a:r>
                      <a:r>
                        <a:rPr lang="en-US" baseline="-25000" dirty="0" smtClean="0">
                          <a:solidFill>
                            <a:schemeClr val="bg1"/>
                          </a:solidFill>
                        </a:rPr>
                        <a:t>AVDD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(µW) Max</a:t>
                      </a:r>
                    </a:p>
                  </a:txBody>
                  <a:tcPr>
                    <a:solidFill>
                      <a:srgbClr val="DE0000"/>
                    </a:solidFill>
                  </a:tcPr>
                </a:tc>
                <a:tc>
                  <a:txBody>
                    <a:bodyPr/>
                    <a:lstStyle/>
                    <a:p>
                      <a:r>
                        <a:rPr lang="en-US" dirty="0" err="1" smtClean="0">
                          <a:solidFill>
                            <a:schemeClr val="bg1"/>
                          </a:solidFill>
                        </a:rPr>
                        <a:t>P</a:t>
                      </a:r>
                      <a:r>
                        <a:rPr lang="en-US" baseline="-25000" dirty="0" err="1" smtClean="0">
                          <a:solidFill>
                            <a:schemeClr val="bg1"/>
                          </a:solidFill>
                        </a:rPr>
                        <a:t>Q_Amp</a:t>
                      </a:r>
                      <a:endParaRPr lang="en-US" baseline="-25000" dirty="0" smtClean="0">
                        <a:solidFill>
                          <a:schemeClr val="bg1"/>
                        </a:solidFill>
                      </a:endParaRPr>
                    </a:p>
                    <a:p>
                      <a:r>
                        <a:rPr lang="en-US" baseline="0" dirty="0" smtClean="0">
                          <a:solidFill>
                            <a:schemeClr val="bg1"/>
                          </a:solidFill>
                        </a:rPr>
                        <a:t>(µW) Max</a:t>
                      </a:r>
                      <a:endParaRPr lang="en-US" baseline="0" dirty="0">
                        <a:solidFill>
                          <a:schemeClr val="bg1"/>
                        </a:solidFill>
                      </a:endParaRPr>
                    </a:p>
                  </a:txBody>
                  <a:tcPr>
                    <a:solidFill>
                      <a:srgbClr val="DE0000"/>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P</a:t>
                      </a:r>
                      <a:r>
                        <a:rPr lang="en-US" baseline="-25000" dirty="0" smtClean="0">
                          <a:solidFill>
                            <a:schemeClr val="bg1"/>
                          </a:solidFill>
                        </a:rPr>
                        <a:t>TOTAL</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(µW) Max</a:t>
                      </a:r>
                    </a:p>
                  </a:txBody>
                  <a:tcPr>
                    <a:solidFill>
                      <a:srgbClr val="DE0000"/>
                    </a:solidFill>
                  </a:tcPr>
                </a:tc>
                <a:tc>
                  <a:txBody>
                    <a:bodyPr/>
                    <a:lstStyle/>
                    <a:p>
                      <a:r>
                        <a:rPr lang="en-US" dirty="0" smtClean="0"/>
                        <a:t>P</a:t>
                      </a:r>
                      <a:r>
                        <a:rPr lang="en-US" baseline="-25000" dirty="0" smtClean="0"/>
                        <a:t>DVDD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(µW)</a:t>
                      </a:r>
                    </a:p>
                  </a:txBody>
                  <a:tcPr>
                    <a:solidFill>
                      <a:srgbClr val="8C8C8C"/>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P</a:t>
                      </a:r>
                      <a:r>
                        <a:rPr lang="en-US" baseline="-25000" dirty="0" smtClean="0"/>
                        <a:t>AVDD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(µW)</a:t>
                      </a:r>
                    </a:p>
                  </a:txBody>
                  <a:tcPr>
                    <a:solidFill>
                      <a:srgbClr val="8C8C8C"/>
                    </a:solidFill>
                  </a:tcPr>
                </a:tc>
                <a:tc>
                  <a:txBody>
                    <a:bodyPr/>
                    <a:lstStyle/>
                    <a:p>
                      <a:r>
                        <a:rPr lang="en-US" dirty="0" err="1" smtClean="0"/>
                        <a:t>P</a:t>
                      </a:r>
                      <a:r>
                        <a:rPr lang="en-US" baseline="-25000" dirty="0" err="1" smtClean="0"/>
                        <a:t>Q_Amp</a:t>
                      </a:r>
                      <a:endParaRPr lang="en-US" baseline="-25000" dirty="0" smtClean="0"/>
                    </a:p>
                    <a:p>
                      <a:r>
                        <a:rPr lang="en-US" baseline="0" dirty="0" smtClean="0"/>
                        <a:t>(µW)</a:t>
                      </a:r>
                      <a:endParaRPr lang="en-US" baseline="0" dirty="0"/>
                    </a:p>
                  </a:txBody>
                  <a:tcPr>
                    <a:solidFill>
                      <a:srgbClr val="8C8C8C"/>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P</a:t>
                      </a:r>
                      <a:r>
                        <a:rPr lang="en-US" baseline="-25000" dirty="0" smtClean="0"/>
                        <a:t>TOTAL</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(µW)</a:t>
                      </a:r>
                    </a:p>
                  </a:txBody>
                  <a:tcPr>
                    <a:solidFill>
                      <a:srgbClr val="8C8C8C"/>
                    </a:solidFill>
                  </a:tcPr>
                </a:tc>
              </a:tr>
              <a:tr h="370840">
                <a:tc>
                  <a:txBody>
                    <a:bodyPr/>
                    <a:lstStyle/>
                    <a:p>
                      <a:r>
                        <a:rPr lang="en-US" dirty="0" smtClean="0"/>
                        <a:t>OPA320</a:t>
                      </a:r>
                      <a:endParaRPr lang="en-US" dirty="0"/>
                    </a:p>
                  </a:txBody>
                  <a:tcPr/>
                </a:tc>
                <a:tc>
                  <a:txBody>
                    <a:bodyPr/>
                    <a:lstStyle/>
                    <a:p>
                      <a:r>
                        <a:rPr lang="en-US" dirty="0" smtClean="0"/>
                        <a:t>1M</a:t>
                      </a:r>
                      <a:endParaRPr lang="en-US" dirty="0"/>
                    </a:p>
                  </a:txBody>
                  <a:tcPr/>
                </a:tc>
                <a:tc>
                  <a:txBody>
                    <a:bodyPr/>
                    <a:lstStyle/>
                    <a:p>
                      <a:pPr algn="r" fontAlgn="b"/>
                      <a:r>
                        <a:rPr lang="en-US" sz="2400" b="0" i="0" u="none" strike="noStrike" dirty="0">
                          <a:solidFill>
                            <a:srgbClr val="000000"/>
                          </a:solidFill>
                          <a:effectLst/>
                          <a:latin typeface="+mj-lt"/>
                        </a:rPr>
                        <a:t>1306.80</a:t>
                      </a:r>
                    </a:p>
                  </a:txBody>
                  <a:tcPr marL="7620" marR="7620" marT="7620" marB="0" anchor="b"/>
                </a:tc>
                <a:tc>
                  <a:txBody>
                    <a:bodyPr/>
                    <a:lstStyle/>
                    <a:p>
                      <a:pPr algn="r" fontAlgn="b"/>
                      <a:r>
                        <a:rPr lang="en-US" sz="2400" b="0" i="0" u="none" strike="noStrike" dirty="0">
                          <a:solidFill>
                            <a:srgbClr val="000000"/>
                          </a:solidFill>
                          <a:effectLst/>
                          <a:latin typeface="+mj-lt"/>
                        </a:rPr>
                        <a:t>690.00</a:t>
                      </a:r>
                    </a:p>
                  </a:txBody>
                  <a:tcPr marL="7620" marR="7620" marT="7620" marB="0" anchor="b"/>
                </a:tc>
                <a:tc>
                  <a:txBody>
                    <a:bodyPr/>
                    <a:lstStyle/>
                    <a:p>
                      <a:pPr algn="r" fontAlgn="b"/>
                      <a:r>
                        <a:rPr lang="en-US" sz="2400" b="0" i="0" u="none" strike="noStrike">
                          <a:solidFill>
                            <a:srgbClr val="000000"/>
                          </a:solidFill>
                          <a:effectLst/>
                          <a:latin typeface="+mj-lt"/>
                        </a:rPr>
                        <a:t>7875.00</a:t>
                      </a:r>
                    </a:p>
                  </a:txBody>
                  <a:tcPr marL="7620" marR="7620" marT="7620" marB="0" anchor="b"/>
                </a:tc>
                <a:tc>
                  <a:txBody>
                    <a:bodyPr/>
                    <a:lstStyle/>
                    <a:p>
                      <a:pPr algn="r" fontAlgn="b"/>
                      <a:r>
                        <a:rPr lang="en-US" sz="2400" b="0" i="0" u="none" strike="noStrike">
                          <a:solidFill>
                            <a:srgbClr val="000000"/>
                          </a:solidFill>
                          <a:effectLst/>
                          <a:latin typeface="+mj-lt"/>
                        </a:rPr>
                        <a:t>9871.80</a:t>
                      </a:r>
                    </a:p>
                  </a:txBody>
                  <a:tcPr marL="7620" marR="7620" marT="7620" marB="0" anchor="b"/>
                </a:tc>
                <a:tc>
                  <a:txBody>
                    <a:bodyPr/>
                    <a:lstStyle/>
                    <a:p>
                      <a:pPr algn="r" fontAlgn="b"/>
                      <a:r>
                        <a:rPr lang="en-US" sz="2400" b="0" i="0" u="none" strike="noStrike" dirty="0">
                          <a:solidFill>
                            <a:srgbClr val="000000"/>
                          </a:solidFill>
                          <a:effectLst/>
                          <a:latin typeface="+mj-lt"/>
                        </a:rPr>
                        <a:t>639.57</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645.08</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6461.89</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7746.53</a:t>
                      </a:r>
                    </a:p>
                  </a:txBody>
                  <a:tcPr marL="7620" marR="7620" marT="7620" marB="0" anchor="b">
                    <a:solidFill>
                      <a:srgbClr val="D9D9D9"/>
                    </a:solidFill>
                  </a:tcPr>
                </a:tc>
              </a:tr>
              <a:tr h="370840">
                <a:tc>
                  <a:txBody>
                    <a:bodyPr/>
                    <a:lstStyle/>
                    <a:p>
                      <a:r>
                        <a:rPr lang="en-US" dirty="0" smtClean="0"/>
                        <a:t>OPA320</a:t>
                      </a:r>
                      <a:endParaRPr lang="en-US" dirty="0"/>
                    </a:p>
                  </a:txBody>
                  <a:tcPr/>
                </a:tc>
                <a:tc>
                  <a:txBody>
                    <a:bodyPr/>
                    <a:lstStyle/>
                    <a:p>
                      <a:r>
                        <a:rPr lang="en-US" dirty="0" smtClean="0"/>
                        <a:t>500k</a:t>
                      </a:r>
                      <a:endParaRPr lang="en-US" dirty="0"/>
                    </a:p>
                  </a:txBody>
                  <a:tcPr/>
                </a:tc>
                <a:tc>
                  <a:txBody>
                    <a:bodyPr/>
                    <a:lstStyle/>
                    <a:p>
                      <a:pPr algn="r" fontAlgn="b"/>
                      <a:r>
                        <a:rPr lang="en-US" sz="2400" b="0" i="0" u="none" strike="noStrike" dirty="0">
                          <a:solidFill>
                            <a:srgbClr val="000000"/>
                          </a:solidFill>
                          <a:effectLst/>
                          <a:latin typeface="+mj-lt"/>
                        </a:rPr>
                        <a:t>653.40</a:t>
                      </a:r>
                    </a:p>
                  </a:txBody>
                  <a:tcPr marL="7620" marR="7620" marT="7620" marB="0" anchor="b"/>
                </a:tc>
                <a:tc>
                  <a:txBody>
                    <a:bodyPr/>
                    <a:lstStyle/>
                    <a:p>
                      <a:pPr algn="r" fontAlgn="b"/>
                      <a:r>
                        <a:rPr lang="en-US" sz="2400" b="0" i="0" u="none" strike="noStrike" dirty="0">
                          <a:solidFill>
                            <a:srgbClr val="000000"/>
                          </a:solidFill>
                          <a:effectLst/>
                          <a:latin typeface="+mj-lt"/>
                        </a:rPr>
                        <a:t>345.00</a:t>
                      </a:r>
                    </a:p>
                  </a:txBody>
                  <a:tcPr marL="7620" marR="7620" marT="7620" marB="0" anchor="b"/>
                </a:tc>
                <a:tc>
                  <a:txBody>
                    <a:bodyPr/>
                    <a:lstStyle/>
                    <a:p>
                      <a:pPr algn="r" fontAlgn="b"/>
                      <a:r>
                        <a:rPr lang="en-US" sz="2400" b="0" i="0" u="none" strike="noStrike">
                          <a:solidFill>
                            <a:srgbClr val="000000"/>
                          </a:solidFill>
                          <a:effectLst/>
                          <a:latin typeface="+mj-lt"/>
                        </a:rPr>
                        <a:t>7875.00</a:t>
                      </a:r>
                    </a:p>
                  </a:txBody>
                  <a:tcPr marL="7620" marR="7620" marT="7620" marB="0" anchor="b"/>
                </a:tc>
                <a:tc>
                  <a:txBody>
                    <a:bodyPr/>
                    <a:lstStyle/>
                    <a:p>
                      <a:pPr algn="r" fontAlgn="b"/>
                      <a:r>
                        <a:rPr lang="en-US" sz="2400" b="0" i="0" u="none" strike="noStrike">
                          <a:solidFill>
                            <a:srgbClr val="000000"/>
                          </a:solidFill>
                          <a:effectLst/>
                          <a:latin typeface="+mj-lt"/>
                        </a:rPr>
                        <a:t>8873.40</a:t>
                      </a:r>
                    </a:p>
                  </a:txBody>
                  <a:tcPr marL="7620" marR="7620" marT="7620" marB="0" anchor="b"/>
                </a:tc>
                <a:tc>
                  <a:txBody>
                    <a:bodyPr/>
                    <a:lstStyle/>
                    <a:p>
                      <a:pPr algn="r" fontAlgn="b"/>
                      <a:r>
                        <a:rPr lang="en-US" sz="2400" b="0" i="0" u="none" strike="noStrike" dirty="0">
                          <a:solidFill>
                            <a:srgbClr val="000000"/>
                          </a:solidFill>
                          <a:effectLst/>
                          <a:latin typeface="+mj-lt"/>
                        </a:rPr>
                        <a:t>282.36</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321.95</a:t>
                      </a:r>
                    </a:p>
                  </a:txBody>
                  <a:tcPr marL="7620" marR="7620" marT="7620" marB="0" anchor="b">
                    <a:solidFill>
                      <a:srgbClr val="B3B3B3"/>
                    </a:solidFill>
                  </a:tcPr>
                </a:tc>
                <a:tc>
                  <a:txBody>
                    <a:bodyPr/>
                    <a:lstStyle/>
                    <a:p>
                      <a:pPr algn="r" fontAlgn="b"/>
                      <a:r>
                        <a:rPr lang="en-US" sz="2400" b="0" i="0" u="none" strike="noStrike">
                          <a:solidFill>
                            <a:srgbClr val="000000"/>
                          </a:solidFill>
                          <a:effectLst/>
                          <a:latin typeface="+mj-lt"/>
                        </a:rPr>
                        <a:t>6468.08</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7072.39</a:t>
                      </a:r>
                    </a:p>
                  </a:txBody>
                  <a:tcPr marL="7620" marR="7620" marT="7620" marB="0" anchor="b">
                    <a:solidFill>
                      <a:srgbClr val="B3B3B3"/>
                    </a:solidFill>
                  </a:tcPr>
                </a:tc>
              </a:tr>
              <a:tr h="370840">
                <a:tc>
                  <a:txBody>
                    <a:bodyPr/>
                    <a:lstStyle/>
                    <a:p>
                      <a:r>
                        <a:rPr lang="en-US" dirty="0" smtClean="0"/>
                        <a:t>TLV313</a:t>
                      </a:r>
                      <a:endParaRPr lang="en-US" dirty="0"/>
                    </a:p>
                  </a:txBody>
                  <a:tcPr/>
                </a:tc>
                <a:tc>
                  <a:txBody>
                    <a:bodyPr/>
                    <a:lstStyle/>
                    <a:p>
                      <a:r>
                        <a:rPr lang="en-US" dirty="0" smtClean="0"/>
                        <a:t>100k</a:t>
                      </a:r>
                      <a:endParaRPr lang="en-US" dirty="0"/>
                    </a:p>
                  </a:txBody>
                  <a:tcPr/>
                </a:tc>
                <a:tc>
                  <a:txBody>
                    <a:bodyPr/>
                    <a:lstStyle/>
                    <a:p>
                      <a:pPr algn="r" fontAlgn="b"/>
                      <a:r>
                        <a:rPr lang="en-US" sz="2400" b="0" i="0" u="none" strike="noStrike" dirty="0">
                          <a:solidFill>
                            <a:srgbClr val="000000"/>
                          </a:solidFill>
                          <a:effectLst/>
                          <a:latin typeface="+mj-lt"/>
                        </a:rPr>
                        <a:t>130.68</a:t>
                      </a:r>
                    </a:p>
                  </a:txBody>
                  <a:tcPr marL="7620" marR="7620" marT="7620" marB="0" anchor="b"/>
                </a:tc>
                <a:tc>
                  <a:txBody>
                    <a:bodyPr/>
                    <a:lstStyle/>
                    <a:p>
                      <a:pPr algn="r" fontAlgn="b"/>
                      <a:r>
                        <a:rPr lang="en-US" sz="2400" b="0" i="0" u="none" strike="noStrike" dirty="0">
                          <a:solidFill>
                            <a:srgbClr val="000000"/>
                          </a:solidFill>
                          <a:effectLst/>
                          <a:latin typeface="+mj-lt"/>
                        </a:rPr>
                        <a:t>69.00</a:t>
                      </a:r>
                    </a:p>
                  </a:txBody>
                  <a:tcPr marL="7620" marR="7620" marT="7620" marB="0" anchor="b"/>
                </a:tc>
                <a:tc>
                  <a:txBody>
                    <a:bodyPr/>
                    <a:lstStyle/>
                    <a:p>
                      <a:pPr algn="r" fontAlgn="b"/>
                      <a:r>
                        <a:rPr lang="en-US" sz="2400" b="0" i="0" u="none" strike="noStrike">
                          <a:solidFill>
                            <a:srgbClr val="000000"/>
                          </a:solidFill>
                          <a:effectLst/>
                          <a:latin typeface="+mj-lt"/>
                        </a:rPr>
                        <a:t>405.00</a:t>
                      </a:r>
                    </a:p>
                  </a:txBody>
                  <a:tcPr marL="7620" marR="7620" marT="7620" marB="0" anchor="b"/>
                </a:tc>
                <a:tc>
                  <a:txBody>
                    <a:bodyPr/>
                    <a:lstStyle/>
                    <a:p>
                      <a:pPr algn="r" fontAlgn="b"/>
                      <a:r>
                        <a:rPr lang="en-US" sz="2400" b="0" i="0" u="none" strike="noStrike">
                          <a:solidFill>
                            <a:srgbClr val="000000"/>
                          </a:solidFill>
                          <a:effectLst/>
                          <a:latin typeface="+mj-lt"/>
                        </a:rPr>
                        <a:t>604.68</a:t>
                      </a:r>
                    </a:p>
                  </a:txBody>
                  <a:tcPr marL="7620" marR="7620" marT="7620" marB="0" anchor="b"/>
                </a:tc>
                <a:tc>
                  <a:txBody>
                    <a:bodyPr/>
                    <a:lstStyle/>
                    <a:p>
                      <a:pPr algn="r" fontAlgn="b"/>
                      <a:r>
                        <a:rPr lang="en-US" sz="2400" b="0" i="0" u="none" strike="noStrike">
                          <a:solidFill>
                            <a:srgbClr val="000000"/>
                          </a:solidFill>
                          <a:effectLst/>
                          <a:latin typeface="+mj-lt"/>
                        </a:rPr>
                        <a:t>57.75</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64.10</a:t>
                      </a:r>
                    </a:p>
                  </a:txBody>
                  <a:tcPr marL="7620" marR="7620" marT="7620" marB="0" anchor="b">
                    <a:solidFill>
                      <a:srgbClr val="D9D9D9"/>
                    </a:solidFill>
                  </a:tcPr>
                </a:tc>
                <a:tc>
                  <a:txBody>
                    <a:bodyPr/>
                    <a:lstStyle/>
                    <a:p>
                      <a:pPr algn="r" fontAlgn="b"/>
                      <a:r>
                        <a:rPr lang="en-US" sz="2400" b="0" i="0" u="none" strike="noStrike">
                          <a:solidFill>
                            <a:srgbClr val="000000"/>
                          </a:solidFill>
                          <a:effectLst/>
                          <a:latin typeface="+mj-lt"/>
                        </a:rPr>
                        <a:t>177.09</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298.94</a:t>
                      </a:r>
                    </a:p>
                  </a:txBody>
                  <a:tcPr marL="7620" marR="7620" marT="7620" marB="0" anchor="b">
                    <a:solidFill>
                      <a:srgbClr val="D9D9D9"/>
                    </a:solidFill>
                  </a:tcPr>
                </a:tc>
              </a:tr>
              <a:tr h="370840">
                <a:tc>
                  <a:txBody>
                    <a:bodyPr/>
                    <a:lstStyle/>
                    <a:p>
                      <a:r>
                        <a:rPr lang="en-US" dirty="0" smtClean="0"/>
                        <a:t>TLV313</a:t>
                      </a:r>
                      <a:endParaRPr lang="en-US" dirty="0"/>
                    </a:p>
                  </a:txBody>
                  <a:tcPr/>
                </a:tc>
                <a:tc>
                  <a:txBody>
                    <a:bodyPr/>
                    <a:lstStyle/>
                    <a:p>
                      <a:r>
                        <a:rPr lang="en-US" dirty="0" smtClean="0"/>
                        <a:t>10k</a:t>
                      </a:r>
                      <a:endParaRPr lang="en-US" dirty="0"/>
                    </a:p>
                  </a:txBody>
                  <a:tcPr/>
                </a:tc>
                <a:tc>
                  <a:txBody>
                    <a:bodyPr/>
                    <a:lstStyle/>
                    <a:p>
                      <a:pPr algn="r" fontAlgn="b"/>
                      <a:r>
                        <a:rPr lang="en-US" sz="2400" b="0" i="0" u="none" strike="noStrike" dirty="0">
                          <a:solidFill>
                            <a:srgbClr val="000000"/>
                          </a:solidFill>
                          <a:effectLst/>
                          <a:latin typeface="+mj-lt"/>
                        </a:rPr>
                        <a:t>13.07</a:t>
                      </a:r>
                    </a:p>
                  </a:txBody>
                  <a:tcPr marL="7620" marR="7620" marT="7620" marB="0" anchor="b"/>
                </a:tc>
                <a:tc>
                  <a:txBody>
                    <a:bodyPr/>
                    <a:lstStyle/>
                    <a:p>
                      <a:pPr algn="r" fontAlgn="b"/>
                      <a:r>
                        <a:rPr lang="en-US" sz="2400" b="0" i="0" u="none" strike="noStrike" dirty="0">
                          <a:solidFill>
                            <a:srgbClr val="000000"/>
                          </a:solidFill>
                          <a:effectLst/>
                          <a:latin typeface="+mj-lt"/>
                        </a:rPr>
                        <a:t>6.90</a:t>
                      </a:r>
                    </a:p>
                  </a:txBody>
                  <a:tcPr marL="7620" marR="7620" marT="7620" marB="0" anchor="b"/>
                </a:tc>
                <a:tc>
                  <a:txBody>
                    <a:bodyPr/>
                    <a:lstStyle/>
                    <a:p>
                      <a:pPr algn="r" fontAlgn="b"/>
                      <a:r>
                        <a:rPr lang="en-US" sz="2400" b="0" i="0" u="none" strike="noStrike" dirty="0">
                          <a:solidFill>
                            <a:srgbClr val="000000"/>
                          </a:solidFill>
                          <a:effectLst/>
                          <a:latin typeface="+mj-lt"/>
                        </a:rPr>
                        <a:t>405.00</a:t>
                      </a:r>
                    </a:p>
                  </a:txBody>
                  <a:tcPr marL="7620" marR="7620" marT="7620" marB="0" anchor="b"/>
                </a:tc>
                <a:tc>
                  <a:txBody>
                    <a:bodyPr/>
                    <a:lstStyle/>
                    <a:p>
                      <a:pPr algn="r" fontAlgn="b"/>
                      <a:r>
                        <a:rPr lang="en-US" sz="2400" b="0" i="0" u="none" strike="noStrike" dirty="0">
                          <a:solidFill>
                            <a:srgbClr val="000000"/>
                          </a:solidFill>
                          <a:effectLst/>
                          <a:latin typeface="+mj-lt"/>
                        </a:rPr>
                        <a:t>424.97</a:t>
                      </a:r>
                    </a:p>
                  </a:txBody>
                  <a:tcPr marL="7620" marR="7620" marT="7620" marB="0" anchor="b"/>
                </a:tc>
                <a:tc>
                  <a:txBody>
                    <a:bodyPr/>
                    <a:lstStyle/>
                    <a:p>
                      <a:pPr algn="r" fontAlgn="b"/>
                      <a:r>
                        <a:rPr lang="en-US" sz="2400" b="0" i="0" u="none" strike="noStrike">
                          <a:solidFill>
                            <a:srgbClr val="000000"/>
                          </a:solidFill>
                          <a:effectLst/>
                          <a:latin typeface="+mj-lt"/>
                        </a:rPr>
                        <a:t>6.67</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6.50</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176.94</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190.11</a:t>
                      </a:r>
                    </a:p>
                  </a:txBody>
                  <a:tcPr marL="7620" marR="7620" marT="7620" marB="0" anchor="b">
                    <a:solidFill>
                      <a:srgbClr val="B3B3B3"/>
                    </a:solidFill>
                  </a:tcPr>
                </a:tc>
              </a:tr>
              <a:tr h="370840">
                <a:tc>
                  <a:txBody>
                    <a:bodyPr/>
                    <a:lstStyle/>
                    <a:p>
                      <a:r>
                        <a:rPr lang="en-US" dirty="0" smtClean="0"/>
                        <a:t>LPV811</a:t>
                      </a:r>
                      <a:endParaRPr lang="en-US" dirty="0"/>
                    </a:p>
                  </a:txBody>
                  <a:tcPr/>
                </a:tc>
                <a:tc>
                  <a:txBody>
                    <a:bodyPr/>
                    <a:lstStyle/>
                    <a:p>
                      <a:r>
                        <a:rPr lang="en-US" dirty="0" smtClean="0"/>
                        <a:t>1k</a:t>
                      </a:r>
                      <a:endParaRPr lang="en-US" dirty="0"/>
                    </a:p>
                  </a:txBody>
                  <a:tcPr/>
                </a:tc>
                <a:tc>
                  <a:txBody>
                    <a:bodyPr/>
                    <a:lstStyle/>
                    <a:p>
                      <a:pPr algn="r" fontAlgn="b"/>
                      <a:r>
                        <a:rPr lang="en-US" sz="2400" b="0" i="0" u="none" strike="noStrike" dirty="0">
                          <a:solidFill>
                            <a:srgbClr val="000000"/>
                          </a:solidFill>
                          <a:effectLst/>
                          <a:latin typeface="+mj-lt"/>
                        </a:rPr>
                        <a:t>1.31</a:t>
                      </a:r>
                    </a:p>
                  </a:txBody>
                  <a:tcPr marL="7620" marR="7620" marT="7620" marB="0" anchor="b"/>
                </a:tc>
                <a:tc>
                  <a:txBody>
                    <a:bodyPr/>
                    <a:lstStyle/>
                    <a:p>
                      <a:pPr algn="r" fontAlgn="b"/>
                      <a:r>
                        <a:rPr lang="en-US" sz="2400" b="0" i="0" u="none" strike="noStrike" dirty="0">
                          <a:solidFill>
                            <a:srgbClr val="000000"/>
                          </a:solidFill>
                          <a:effectLst/>
                          <a:latin typeface="+mj-lt"/>
                        </a:rPr>
                        <a:t>0.69</a:t>
                      </a:r>
                    </a:p>
                  </a:txBody>
                  <a:tcPr marL="7620" marR="7620" marT="7620" marB="0" anchor="b"/>
                </a:tc>
                <a:tc>
                  <a:txBody>
                    <a:bodyPr/>
                    <a:lstStyle/>
                    <a:p>
                      <a:pPr algn="r" fontAlgn="b"/>
                      <a:r>
                        <a:rPr lang="en-US" sz="2400" b="0" i="0" u="none" strike="noStrike" dirty="0">
                          <a:solidFill>
                            <a:srgbClr val="000000"/>
                          </a:solidFill>
                          <a:effectLst/>
                          <a:latin typeface="+mj-lt"/>
                        </a:rPr>
                        <a:t>2.43</a:t>
                      </a:r>
                    </a:p>
                  </a:txBody>
                  <a:tcPr marL="7620" marR="7620" marT="7620" marB="0" anchor="b"/>
                </a:tc>
                <a:tc>
                  <a:txBody>
                    <a:bodyPr/>
                    <a:lstStyle/>
                    <a:p>
                      <a:pPr algn="r" fontAlgn="b"/>
                      <a:r>
                        <a:rPr lang="en-US" sz="2400" b="0" i="0" u="none" strike="noStrike" dirty="0">
                          <a:solidFill>
                            <a:srgbClr val="000000"/>
                          </a:solidFill>
                          <a:effectLst/>
                          <a:latin typeface="+mj-lt"/>
                        </a:rPr>
                        <a:t>4.43</a:t>
                      </a:r>
                    </a:p>
                  </a:txBody>
                  <a:tcPr marL="7620" marR="7620" marT="7620" marB="0" anchor="b"/>
                </a:tc>
                <a:tc>
                  <a:txBody>
                    <a:bodyPr/>
                    <a:lstStyle/>
                    <a:p>
                      <a:pPr algn="r" fontAlgn="b"/>
                      <a:r>
                        <a:rPr lang="en-US" sz="2400" b="0" i="0" u="none" strike="noStrike">
                          <a:solidFill>
                            <a:srgbClr val="000000"/>
                          </a:solidFill>
                          <a:effectLst/>
                          <a:latin typeface="+mj-lt"/>
                        </a:rPr>
                        <a:t>0.38</a:t>
                      </a:r>
                    </a:p>
                  </a:txBody>
                  <a:tcPr marL="7620" marR="7620" marT="7620" marB="0" anchor="b">
                    <a:solidFill>
                      <a:srgbClr val="D9D9D9"/>
                    </a:solidFill>
                  </a:tcPr>
                </a:tc>
                <a:tc>
                  <a:txBody>
                    <a:bodyPr/>
                    <a:lstStyle/>
                    <a:p>
                      <a:pPr algn="r" fontAlgn="b"/>
                      <a:r>
                        <a:rPr lang="en-US" sz="2400" b="0" i="0" u="none" strike="noStrike">
                          <a:solidFill>
                            <a:srgbClr val="000000"/>
                          </a:solidFill>
                          <a:effectLst/>
                          <a:latin typeface="+mj-lt"/>
                        </a:rPr>
                        <a:t>0.64</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1.81</a:t>
                      </a:r>
                    </a:p>
                  </a:txBody>
                  <a:tcPr marL="7620" marR="7620" marT="7620" marB="0" anchor="b">
                    <a:solidFill>
                      <a:srgbClr val="D9D9D9"/>
                    </a:solidFill>
                  </a:tcPr>
                </a:tc>
                <a:tc>
                  <a:txBody>
                    <a:bodyPr/>
                    <a:lstStyle/>
                    <a:p>
                      <a:pPr algn="r" fontAlgn="b"/>
                      <a:r>
                        <a:rPr lang="en-US" sz="2400" b="0" i="0" u="none" strike="noStrike" dirty="0">
                          <a:solidFill>
                            <a:srgbClr val="000000"/>
                          </a:solidFill>
                          <a:effectLst/>
                          <a:latin typeface="+mj-lt"/>
                        </a:rPr>
                        <a:t>2.83</a:t>
                      </a:r>
                    </a:p>
                  </a:txBody>
                  <a:tcPr marL="7620" marR="7620" marT="7620" marB="0" anchor="b">
                    <a:solidFill>
                      <a:srgbClr val="D9D9D9"/>
                    </a:solidFill>
                  </a:tcPr>
                </a:tc>
              </a:tr>
              <a:tr h="370840">
                <a:tc>
                  <a:txBody>
                    <a:bodyPr/>
                    <a:lstStyle/>
                    <a:p>
                      <a:r>
                        <a:rPr lang="en-US" dirty="0" smtClean="0"/>
                        <a:t>LPV811</a:t>
                      </a:r>
                      <a:endParaRPr lang="en-US" dirty="0"/>
                    </a:p>
                  </a:txBody>
                  <a:tcPr/>
                </a:tc>
                <a:tc>
                  <a:txBody>
                    <a:bodyPr/>
                    <a:lstStyle/>
                    <a:p>
                      <a:r>
                        <a:rPr lang="en-US" dirty="0" smtClean="0"/>
                        <a:t>200</a:t>
                      </a:r>
                      <a:endParaRPr lang="en-US" dirty="0"/>
                    </a:p>
                  </a:txBody>
                  <a:tcPr/>
                </a:tc>
                <a:tc>
                  <a:txBody>
                    <a:bodyPr/>
                    <a:lstStyle/>
                    <a:p>
                      <a:pPr algn="r" fontAlgn="b"/>
                      <a:r>
                        <a:rPr lang="en-US" sz="2400" b="0" i="0" u="none" strike="noStrike" dirty="0">
                          <a:solidFill>
                            <a:srgbClr val="000000"/>
                          </a:solidFill>
                          <a:effectLst/>
                          <a:latin typeface="+mj-lt"/>
                        </a:rPr>
                        <a:t>0.26</a:t>
                      </a:r>
                    </a:p>
                  </a:txBody>
                  <a:tcPr marL="7620" marR="7620" marT="7620" marB="0" anchor="b"/>
                </a:tc>
                <a:tc>
                  <a:txBody>
                    <a:bodyPr/>
                    <a:lstStyle/>
                    <a:p>
                      <a:pPr algn="r" fontAlgn="b"/>
                      <a:r>
                        <a:rPr lang="en-US" sz="2400" b="0" i="0" u="none" strike="noStrike" dirty="0">
                          <a:solidFill>
                            <a:srgbClr val="000000"/>
                          </a:solidFill>
                          <a:effectLst/>
                          <a:latin typeface="+mj-lt"/>
                        </a:rPr>
                        <a:t>0.14</a:t>
                      </a:r>
                    </a:p>
                  </a:txBody>
                  <a:tcPr marL="7620" marR="7620" marT="7620" marB="0" anchor="b"/>
                </a:tc>
                <a:tc>
                  <a:txBody>
                    <a:bodyPr/>
                    <a:lstStyle/>
                    <a:p>
                      <a:pPr algn="r" fontAlgn="b"/>
                      <a:r>
                        <a:rPr lang="en-US" sz="2400" b="0" i="0" u="none" strike="noStrike" dirty="0">
                          <a:solidFill>
                            <a:srgbClr val="000000"/>
                          </a:solidFill>
                          <a:effectLst/>
                          <a:latin typeface="+mj-lt"/>
                        </a:rPr>
                        <a:t>2.43</a:t>
                      </a:r>
                    </a:p>
                  </a:txBody>
                  <a:tcPr marL="7620" marR="7620" marT="7620" marB="0" anchor="b"/>
                </a:tc>
                <a:tc>
                  <a:txBody>
                    <a:bodyPr/>
                    <a:lstStyle/>
                    <a:p>
                      <a:pPr algn="r" fontAlgn="b"/>
                      <a:r>
                        <a:rPr lang="en-US" sz="2400" b="0" i="0" u="none" strike="noStrike" dirty="0">
                          <a:solidFill>
                            <a:srgbClr val="000000"/>
                          </a:solidFill>
                          <a:effectLst/>
                          <a:latin typeface="+mj-lt"/>
                        </a:rPr>
                        <a:t>2.83</a:t>
                      </a:r>
                    </a:p>
                  </a:txBody>
                  <a:tcPr marL="7620" marR="7620" marT="7620" marB="0" anchor="b"/>
                </a:tc>
                <a:tc>
                  <a:txBody>
                    <a:bodyPr/>
                    <a:lstStyle/>
                    <a:p>
                      <a:pPr algn="r" fontAlgn="b"/>
                      <a:r>
                        <a:rPr lang="en-US" sz="2400" b="0" i="0" u="none" strike="noStrike">
                          <a:solidFill>
                            <a:srgbClr val="000000"/>
                          </a:solidFill>
                          <a:effectLst/>
                          <a:latin typeface="+mj-lt"/>
                        </a:rPr>
                        <a:t>0.06</a:t>
                      </a:r>
                    </a:p>
                  </a:txBody>
                  <a:tcPr marL="7620" marR="7620" marT="7620" marB="0" anchor="b">
                    <a:solidFill>
                      <a:srgbClr val="B3B3B3"/>
                    </a:solidFill>
                  </a:tcPr>
                </a:tc>
                <a:tc>
                  <a:txBody>
                    <a:bodyPr/>
                    <a:lstStyle/>
                    <a:p>
                      <a:pPr algn="r" fontAlgn="b"/>
                      <a:r>
                        <a:rPr lang="en-US" sz="2400" b="0" i="0" u="none" strike="noStrike">
                          <a:solidFill>
                            <a:srgbClr val="000000"/>
                          </a:solidFill>
                          <a:effectLst/>
                          <a:latin typeface="+mj-lt"/>
                        </a:rPr>
                        <a:t>0.13</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1.81</a:t>
                      </a:r>
                    </a:p>
                  </a:txBody>
                  <a:tcPr marL="7620" marR="7620" marT="7620" marB="0" anchor="b">
                    <a:solidFill>
                      <a:srgbClr val="B3B3B3"/>
                    </a:solidFill>
                  </a:tcPr>
                </a:tc>
                <a:tc>
                  <a:txBody>
                    <a:bodyPr/>
                    <a:lstStyle/>
                    <a:p>
                      <a:pPr algn="r" fontAlgn="b"/>
                      <a:r>
                        <a:rPr lang="en-US" sz="2400" b="0" i="0" u="none" strike="noStrike" dirty="0">
                          <a:solidFill>
                            <a:srgbClr val="000000"/>
                          </a:solidFill>
                          <a:effectLst/>
                          <a:latin typeface="+mj-lt"/>
                        </a:rPr>
                        <a:t>2.00</a:t>
                      </a:r>
                    </a:p>
                  </a:txBody>
                  <a:tcPr marL="7620" marR="7620" marT="7620" marB="0" anchor="b">
                    <a:solidFill>
                      <a:srgbClr val="B3B3B3"/>
                    </a:solidFill>
                  </a:tcPr>
                </a:tc>
              </a:tr>
            </a:tbl>
          </a:graphicData>
        </a:graphic>
      </p:graphicFrame>
    </p:spTree>
    <p:extLst>
      <p:ext uri="{BB962C8B-B14F-4D97-AF65-F5344CB8AC3E}">
        <p14:creationId xmlns:p14="http://schemas.microsoft.com/office/powerpoint/2010/main" val="63923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6b: Measured </a:t>
            </a:r>
            <a:r>
              <a:rPr lang="en-US" dirty="0"/>
              <a:t>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7</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859910643"/>
              </p:ext>
            </p:extLst>
          </p:nvPr>
        </p:nvGraphicFramePr>
        <p:xfrm>
          <a:off x="152397" y="2362200"/>
          <a:ext cx="14249406" cy="4389120"/>
        </p:xfrm>
        <a:graphic>
          <a:graphicData uri="http://schemas.openxmlformats.org/drawingml/2006/table">
            <a:tbl>
              <a:tblPr firstRow="1" bandRow="1">
                <a:tableStyleId>{5C22544A-7EE6-4342-B048-85BDC9FD1C3A}</a:tableStyleId>
              </a:tblPr>
              <a:tblGrid>
                <a:gridCol w="1428931"/>
                <a:gridCol w="1466672"/>
                <a:gridCol w="1447800"/>
                <a:gridCol w="1332417"/>
                <a:gridCol w="1428931"/>
                <a:gridCol w="1428931"/>
                <a:gridCol w="1428931"/>
                <a:gridCol w="1428931"/>
                <a:gridCol w="1428931"/>
                <a:gridCol w="1428931"/>
              </a:tblGrid>
              <a:tr h="370840">
                <a:tc>
                  <a:txBody>
                    <a:bodyPr/>
                    <a:lstStyle/>
                    <a:p>
                      <a:endParaRPr lang="en-US" dirty="0"/>
                    </a:p>
                  </a:txBody>
                  <a:tcPr/>
                </a:tc>
                <a:tc>
                  <a:txBody>
                    <a:bodyPr/>
                    <a:lstStyle/>
                    <a:p>
                      <a:endParaRPr lang="en-US" dirty="0"/>
                    </a:p>
                  </a:txBody>
                  <a:tcPr/>
                </a:tc>
                <a:tc gridSpan="4">
                  <a:txBody>
                    <a:bodyPr/>
                    <a:lstStyle/>
                    <a:p>
                      <a:r>
                        <a:rPr lang="en-US" baseline="0" dirty="0" smtClean="0"/>
                        <a:t>Calculated</a:t>
                      </a:r>
                      <a:endParaRPr lang="en-US" baseline="0" dirty="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gridSpan="4">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Your Measurements</a:t>
                      </a:r>
                    </a:p>
                  </a:txBody>
                  <a:tcPr>
                    <a:solidFill>
                      <a:srgbClr val="8C8C8C"/>
                    </a:solidFill>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c hMerge="1">
                  <a:txBody>
                    <a:bodyPr/>
                    <a:lstStyle/>
                    <a:p>
                      <a:pPr marL="0" marR="0" indent="0" algn="l" defTabSz="1218864" rtl="0" eaLnBrk="1" fontAlgn="auto" latinLnBrk="0" hangingPunct="1">
                        <a:lnSpc>
                          <a:spcPct val="100000"/>
                        </a:lnSpc>
                        <a:spcBef>
                          <a:spcPts val="0"/>
                        </a:spcBef>
                        <a:spcAft>
                          <a:spcPts val="0"/>
                        </a:spcAft>
                        <a:buClrTx/>
                        <a:buSzTx/>
                        <a:buFontTx/>
                        <a:buNone/>
                        <a:tabLst/>
                        <a:defRPr/>
                      </a:pPr>
                      <a:endParaRPr lang="en-US" baseline="0" dirty="0" smtClean="0"/>
                    </a:p>
                  </a:txBody>
                  <a:tcPr/>
                </a:tc>
              </a:tr>
              <a:tr h="370840">
                <a:tc>
                  <a:txBody>
                    <a:bodyPr/>
                    <a:lstStyle/>
                    <a:p>
                      <a:r>
                        <a:rPr lang="en-US" dirty="0" smtClean="0">
                          <a:solidFill>
                            <a:schemeClr val="bg1"/>
                          </a:solidFill>
                        </a:rPr>
                        <a:t>Amp</a:t>
                      </a:r>
                      <a:endParaRPr lang="en-US" dirty="0">
                        <a:solidFill>
                          <a:schemeClr val="bg1"/>
                        </a:solidFill>
                      </a:endParaRPr>
                    </a:p>
                  </a:txBody>
                  <a:tcPr>
                    <a:solidFill>
                      <a:srgbClr val="DE0000"/>
                    </a:solidFill>
                  </a:tcPr>
                </a:tc>
                <a:tc>
                  <a:txBody>
                    <a:bodyPr/>
                    <a:lstStyle/>
                    <a:p>
                      <a:r>
                        <a:rPr lang="en-US" dirty="0" smtClean="0">
                          <a:solidFill>
                            <a:schemeClr val="bg1"/>
                          </a:solidFill>
                        </a:rPr>
                        <a:t>Sampling Rate</a:t>
                      </a:r>
                      <a:endParaRPr lang="en-US" dirty="0">
                        <a:solidFill>
                          <a:schemeClr val="bg1"/>
                        </a:solidFill>
                      </a:endParaRPr>
                    </a:p>
                  </a:txBody>
                  <a:tcPr>
                    <a:solidFill>
                      <a:srgbClr val="DE0000"/>
                    </a:solidFill>
                  </a:tcPr>
                </a:tc>
                <a:tc>
                  <a:txBody>
                    <a:bodyPr/>
                    <a:lstStyle/>
                    <a:p>
                      <a:r>
                        <a:rPr lang="en-US" dirty="0" smtClean="0">
                          <a:solidFill>
                            <a:schemeClr val="bg1"/>
                          </a:solidFill>
                        </a:rPr>
                        <a:t>P</a:t>
                      </a:r>
                      <a:r>
                        <a:rPr lang="en-US" baseline="-25000" dirty="0" smtClean="0">
                          <a:solidFill>
                            <a:schemeClr val="bg1"/>
                          </a:solidFill>
                        </a:rPr>
                        <a:t>DVDD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(µW) Max</a:t>
                      </a:r>
                    </a:p>
                  </a:txBody>
                  <a:tcPr>
                    <a:solidFill>
                      <a:srgbClr val="DE0000"/>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P</a:t>
                      </a:r>
                      <a:r>
                        <a:rPr lang="en-US" baseline="-25000" dirty="0" smtClean="0">
                          <a:solidFill>
                            <a:schemeClr val="bg1"/>
                          </a:solidFill>
                        </a:rPr>
                        <a:t>AVDD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(µW) Max</a:t>
                      </a:r>
                    </a:p>
                  </a:txBody>
                  <a:tcPr>
                    <a:solidFill>
                      <a:srgbClr val="DE0000"/>
                    </a:solidFill>
                  </a:tcPr>
                </a:tc>
                <a:tc>
                  <a:txBody>
                    <a:bodyPr/>
                    <a:lstStyle/>
                    <a:p>
                      <a:r>
                        <a:rPr lang="en-US" dirty="0" err="1" smtClean="0">
                          <a:solidFill>
                            <a:schemeClr val="bg1"/>
                          </a:solidFill>
                        </a:rPr>
                        <a:t>P</a:t>
                      </a:r>
                      <a:r>
                        <a:rPr lang="en-US" baseline="-25000" dirty="0" err="1" smtClean="0">
                          <a:solidFill>
                            <a:schemeClr val="bg1"/>
                          </a:solidFill>
                        </a:rPr>
                        <a:t>Q_Amp</a:t>
                      </a:r>
                      <a:endParaRPr lang="en-US" baseline="-25000" dirty="0" smtClean="0">
                        <a:solidFill>
                          <a:schemeClr val="bg1"/>
                        </a:solidFill>
                      </a:endParaRPr>
                    </a:p>
                    <a:p>
                      <a:r>
                        <a:rPr lang="en-US" baseline="0" dirty="0" smtClean="0">
                          <a:solidFill>
                            <a:schemeClr val="bg1"/>
                          </a:solidFill>
                        </a:rPr>
                        <a:t>(µW) Max</a:t>
                      </a:r>
                      <a:endParaRPr lang="en-US" baseline="0" dirty="0">
                        <a:solidFill>
                          <a:schemeClr val="bg1"/>
                        </a:solidFill>
                      </a:endParaRPr>
                    </a:p>
                  </a:txBody>
                  <a:tcPr>
                    <a:solidFill>
                      <a:srgbClr val="DE0000"/>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P</a:t>
                      </a:r>
                      <a:r>
                        <a:rPr lang="en-US" baseline="-25000" dirty="0" smtClean="0">
                          <a:solidFill>
                            <a:schemeClr val="bg1"/>
                          </a:solidFill>
                        </a:rPr>
                        <a:t>TOTAL</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solidFill>
                            <a:schemeClr val="bg1"/>
                          </a:solidFill>
                        </a:rPr>
                        <a:t>(µW) Max</a:t>
                      </a:r>
                    </a:p>
                  </a:txBody>
                  <a:tcPr>
                    <a:solidFill>
                      <a:srgbClr val="DE0000"/>
                    </a:solidFill>
                  </a:tcPr>
                </a:tc>
                <a:tc>
                  <a:txBody>
                    <a:bodyPr/>
                    <a:lstStyle/>
                    <a:p>
                      <a:r>
                        <a:rPr lang="en-US" dirty="0" smtClean="0"/>
                        <a:t>P</a:t>
                      </a:r>
                      <a:r>
                        <a:rPr lang="en-US" baseline="-25000" dirty="0" smtClean="0"/>
                        <a:t>DVDD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(µW)</a:t>
                      </a:r>
                    </a:p>
                  </a:txBody>
                  <a:tcPr>
                    <a:solidFill>
                      <a:srgbClr val="8C8C8C"/>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dirty="0" smtClean="0"/>
                        <a:t>P</a:t>
                      </a:r>
                      <a:r>
                        <a:rPr lang="en-US" baseline="-25000" dirty="0" smtClean="0"/>
                        <a:t>AVDD</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(µW)</a:t>
                      </a:r>
                    </a:p>
                  </a:txBody>
                  <a:tcPr>
                    <a:solidFill>
                      <a:srgbClr val="8C8C8C"/>
                    </a:solidFill>
                  </a:tcPr>
                </a:tc>
                <a:tc>
                  <a:txBody>
                    <a:bodyPr/>
                    <a:lstStyle/>
                    <a:p>
                      <a:r>
                        <a:rPr lang="en-US" dirty="0" err="1" smtClean="0"/>
                        <a:t>P</a:t>
                      </a:r>
                      <a:r>
                        <a:rPr lang="en-US" baseline="-25000" dirty="0" err="1" smtClean="0"/>
                        <a:t>Q_Amp</a:t>
                      </a:r>
                      <a:endParaRPr lang="en-US" baseline="-25000" dirty="0" smtClean="0"/>
                    </a:p>
                    <a:p>
                      <a:r>
                        <a:rPr lang="en-US" baseline="0" dirty="0" smtClean="0"/>
                        <a:t>(µW)</a:t>
                      </a:r>
                      <a:endParaRPr lang="en-US" baseline="0" dirty="0"/>
                    </a:p>
                  </a:txBody>
                  <a:tcPr>
                    <a:solidFill>
                      <a:srgbClr val="8C8C8C"/>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P</a:t>
                      </a:r>
                      <a:r>
                        <a:rPr lang="en-US" baseline="-25000" dirty="0" smtClean="0"/>
                        <a:t>TOTAL</a:t>
                      </a:r>
                    </a:p>
                    <a:p>
                      <a:pPr marL="0" marR="0" indent="0" algn="l" defTabSz="1218864" rtl="0" eaLnBrk="1" fontAlgn="auto" latinLnBrk="0" hangingPunct="1">
                        <a:lnSpc>
                          <a:spcPct val="100000"/>
                        </a:lnSpc>
                        <a:spcBef>
                          <a:spcPts val="0"/>
                        </a:spcBef>
                        <a:spcAft>
                          <a:spcPts val="0"/>
                        </a:spcAft>
                        <a:buClrTx/>
                        <a:buSzTx/>
                        <a:buFontTx/>
                        <a:buNone/>
                        <a:tabLst/>
                        <a:defRPr/>
                      </a:pPr>
                      <a:r>
                        <a:rPr lang="en-US" baseline="0" dirty="0" smtClean="0"/>
                        <a:t>(µW)</a:t>
                      </a:r>
                    </a:p>
                  </a:txBody>
                  <a:tcPr>
                    <a:solidFill>
                      <a:srgbClr val="8C8C8C"/>
                    </a:solidFill>
                  </a:tcPr>
                </a:tc>
              </a:tr>
              <a:tr h="370840">
                <a:tc>
                  <a:txBody>
                    <a:bodyPr/>
                    <a:lstStyle/>
                    <a:p>
                      <a:r>
                        <a:rPr lang="en-US" dirty="0" smtClean="0"/>
                        <a:t>OPA320</a:t>
                      </a:r>
                      <a:endParaRPr lang="en-US" dirty="0"/>
                    </a:p>
                  </a:txBody>
                  <a:tcPr/>
                </a:tc>
                <a:tc>
                  <a:txBody>
                    <a:bodyPr/>
                    <a:lstStyle/>
                    <a:p>
                      <a:r>
                        <a:rPr lang="en-US" dirty="0" smtClean="0"/>
                        <a:t>1M</a:t>
                      </a:r>
                      <a:endParaRPr lang="en-US" dirty="0"/>
                    </a:p>
                  </a:txBody>
                  <a:tcPr/>
                </a:tc>
                <a:tc>
                  <a:txBody>
                    <a:bodyPr/>
                    <a:lstStyle/>
                    <a:p>
                      <a:pPr algn="r" fontAlgn="b"/>
                      <a:r>
                        <a:rPr lang="en-US" sz="2400" b="0" i="0" u="none" strike="noStrike" dirty="0">
                          <a:solidFill>
                            <a:srgbClr val="000000"/>
                          </a:solidFill>
                          <a:effectLst/>
                          <a:latin typeface="+mj-lt"/>
                        </a:rPr>
                        <a:t>1306.80</a:t>
                      </a:r>
                    </a:p>
                  </a:txBody>
                  <a:tcPr marL="7620" marR="7620" marT="7620" marB="0" anchor="b"/>
                </a:tc>
                <a:tc>
                  <a:txBody>
                    <a:bodyPr/>
                    <a:lstStyle/>
                    <a:p>
                      <a:pPr algn="r" fontAlgn="b"/>
                      <a:r>
                        <a:rPr lang="en-US" sz="2400" b="0" i="0" u="none" strike="noStrike" dirty="0">
                          <a:solidFill>
                            <a:srgbClr val="000000"/>
                          </a:solidFill>
                          <a:effectLst/>
                          <a:latin typeface="+mj-lt"/>
                        </a:rPr>
                        <a:t>690.00</a:t>
                      </a:r>
                    </a:p>
                  </a:txBody>
                  <a:tcPr marL="7620" marR="7620" marT="7620" marB="0" anchor="b"/>
                </a:tc>
                <a:tc>
                  <a:txBody>
                    <a:bodyPr/>
                    <a:lstStyle/>
                    <a:p>
                      <a:pPr algn="r" fontAlgn="b"/>
                      <a:r>
                        <a:rPr lang="en-US" sz="2400" b="0" i="0" u="none" strike="noStrike">
                          <a:solidFill>
                            <a:srgbClr val="000000"/>
                          </a:solidFill>
                          <a:effectLst/>
                          <a:latin typeface="+mj-lt"/>
                        </a:rPr>
                        <a:t>7875.00</a:t>
                      </a:r>
                    </a:p>
                  </a:txBody>
                  <a:tcPr marL="7620" marR="7620" marT="7620" marB="0" anchor="b"/>
                </a:tc>
                <a:tc>
                  <a:txBody>
                    <a:bodyPr/>
                    <a:lstStyle/>
                    <a:p>
                      <a:pPr algn="r" fontAlgn="b"/>
                      <a:r>
                        <a:rPr lang="en-US" sz="2400" b="0" i="0" u="none" strike="noStrike">
                          <a:solidFill>
                            <a:srgbClr val="000000"/>
                          </a:solidFill>
                          <a:effectLst/>
                          <a:latin typeface="+mj-lt"/>
                        </a:rPr>
                        <a:t>9871.80</a:t>
                      </a:r>
                    </a:p>
                  </a:txBody>
                  <a:tcPr marL="7620" marR="7620" marT="7620" marB="0" anchor="b"/>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r>
              <a:tr h="370840">
                <a:tc>
                  <a:txBody>
                    <a:bodyPr/>
                    <a:lstStyle/>
                    <a:p>
                      <a:r>
                        <a:rPr lang="en-US" dirty="0" smtClean="0"/>
                        <a:t>OPA320</a:t>
                      </a:r>
                      <a:endParaRPr lang="en-US" dirty="0"/>
                    </a:p>
                  </a:txBody>
                  <a:tcPr/>
                </a:tc>
                <a:tc>
                  <a:txBody>
                    <a:bodyPr/>
                    <a:lstStyle/>
                    <a:p>
                      <a:r>
                        <a:rPr lang="en-US" dirty="0" smtClean="0"/>
                        <a:t>500k</a:t>
                      </a:r>
                      <a:endParaRPr lang="en-US" dirty="0"/>
                    </a:p>
                  </a:txBody>
                  <a:tcPr/>
                </a:tc>
                <a:tc>
                  <a:txBody>
                    <a:bodyPr/>
                    <a:lstStyle/>
                    <a:p>
                      <a:pPr algn="r" fontAlgn="b"/>
                      <a:r>
                        <a:rPr lang="en-US" sz="2400" b="0" i="0" u="none" strike="noStrike" dirty="0">
                          <a:solidFill>
                            <a:srgbClr val="000000"/>
                          </a:solidFill>
                          <a:effectLst/>
                          <a:latin typeface="+mj-lt"/>
                        </a:rPr>
                        <a:t>653.40</a:t>
                      </a:r>
                    </a:p>
                  </a:txBody>
                  <a:tcPr marL="7620" marR="7620" marT="7620" marB="0" anchor="b"/>
                </a:tc>
                <a:tc>
                  <a:txBody>
                    <a:bodyPr/>
                    <a:lstStyle/>
                    <a:p>
                      <a:pPr algn="r" fontAlgn="b"/>
                      <a:r>
                        <a:rPr lang="en-US" sz="2400" b="0" i="0" u="none" strike="noStrike" dirty="0">
                          <a:solidFill>
                            <a:srgbClr val="000000"/>
                          </a:solidFill>
                          <a:effectLst/>
                          <a:latin typeface="+mj-lt"/>
                        </a:rPr>
                        <a:t>345.00</a:t>
                      </a:r>
                    </a:p>
                  </a:txBody>
                  <a:tcPr marL="7620" marR="7620" marT="7620" marB="0" anchor="b"/>
                </a:tc>
                <a:tc>
                  <a:txBody>
                    <a:bodyPr/>
                    <a:lstStyle/>
                    <a:p>
                      <a:pPr algn="r" fontAlgn="b"/>
                      <a:r>
                        <a:rPr lang="en-US" sz="2400" b="0" i="0" u="none" strike="noStrike">
                          <a:solidFill>
                            <a:srgbClr val="000000"/>
                          </a:solidFill>
                          <a:effectLst/>
                          <a:latin typeface="+mj-lt"/>
                        </a:rPr>
                        <a:t>7875.00</a:t>
                      </a:r>
                    </a:p>
                  </a:txBody>
                  <a:tcPr marL="7620" marR="7620" marT="7620" marB="0" anchor="b"/>
                </a:tc>
                <a:tc>
                  <a:txBody>
                    <a:bodyPr/>
                    <a:lstStyle/>
                    <a:p>
                      <a:pPr algn="r" fontAlgn="b"/>
                      <a:r>
                        <a:rPr lang="en-US" sz="2400" b="0" i="0" u="none" strike="noStrike">
                          <a:solidFill>
                            <a:srgbClr val="000000"/>
                          </a:solidFill>
                          <a:effectLst/>
                          <a:latin typeface="+mj-lt"/>
                        </a:rPr>
                        <a:t>8873.40</a:t>
                      </a:r>
                    </a:p>
                  </a:txBody>
                  <a:tcPr marL="7620" marR="7620" marT="7620" marB="0" anchor="b"/>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r>
              <a:tr h="370840">
                <a:tc>
                  <a:txBody>
                    <a:bodyPr/>
                    <a:lstStyle/>
                    <a:p>
                      <a:r>
                        <a:rPr lang="en-US" dirty="0" smtClean="0"/>
                        <a:t>TLV313</a:t>
                      </a:r>
                      <a:endParaRPr lang="en-US" dirty="0"/>
                    </a:p>
                  </a:txBody>
                  <a:tcPr/>
                </a:tc>
                <a:tc>
                  <a:txBody>
                    <a:bodyPr/>
                    <a:lstStyle/>
                    <a:p>
                      <a:r>
                        <a:rPr lang="en-US" dirty="0" smtClean="0"/>
                        <a:t>100k</a:t>
                      </a:r>
                      <a:endParaRPr lang="en-US" dirty="0"/>
                    </a:p>
                  </a:txBody>
                  <a:tcPr/>
                </a:tc>
                <a:tc>
                  <a:txBody>
                    <a:bodyPr/>
                    <a:lstStyle/>
                    <a:p>
                      <a:pPr algn="r" fontAlgn="b"/>
                      <a:r>
                        <a:rPr lang="en-US" sz="2400" b="0" i="0" u="none" strike="noStrike" dirty="0">
                          <a:solidFill>
                            <a:srgbClr val="000000"/>
                          </a:solidFill>
                          <a:effectLst/>
                          <a:latin typeface="+mj-lt"/>
                        </a:rPr>
                        <a:t>130.68</a:t>
                      </a:r>
                    </a:p>
                  </a:txBody>
                  <a:tcPr marL="7620" marR="7620" marT="7620" marB="0" anchor="b"/>
                </a:tc>
                <a:tc>
                  <a:txBody>
                    <a:bodyPr/>
                    <a:lstStyle/>
                    <a:p>
                      <a:pPr algn="r" fontAlgn="b"/>
                      <a:r>
                        <a:rPr lang="en-US" sz="2400" b="0" i="0" u="none" strike="noStrike" dirty="0">
                          <a:solidFill>
                            <a:srgbClr val="000000"/>
                          </a:solidFill>
                          <a:effectLst/>
                          <a:latin typeface="+mj-lt"/>
                        </a:rPr>
                        <a:t>69.00</a:t>
                      </a:r>
                    </a:p>
                  </a:txBody>
                  <a:tcPr marL="7620" marR="7620" marT="7620" marB="0" anchor="b"/>
                </a:tc>
                <a:tc>
                  <a:txBody>
                    <a:bodyPr/>
                    <a:lstStyle/>
                    <a:p>
                      <a:pPr algn="r" fontAlgn="b"/>
                      <a:r>
                        <a:rPr lang="en-US" sz="2400" b="0" i="0" u="none" strike="noStrike">
                          <a:solidFill>
                            <a:srgbClr val="000000"/>
                          </a:solidFill>
                          <a:effectLst/>
                          <a:latin typeface="+mj-lt"/>
                        </a:rPr>
                        <a:t>405.00</a:t>
                      </a:r>
                    </a:p>
                  </a:txBody>
                  <a:tcPr marL="7620" marR="7620" marT="7620" marB="0" anchor="b"/>
                </a:tc>
                <a:tc>
                  <a:txBody>
                    <a:bodyPr/>
                    <a:lstStyle/>
                    <a:p>
                      <a:pPr algn="r" fontAlgn="b"/>
                      <a:r>
                        <a:rPr lang="en-US" sz="2400" b="0" i="0" u="none" strike="noStrike">
                          <a:solidFill>
                            <a:srgbClr val="000000"/>
                          </a:solidFill>
                          <a:effectLst/>
                          <a:latin typeface="+mj-lt"/>
                        </a:rPr>
                        <a:t>604.68</a:t>
                      </a:r>
                    </a:p>
                  </a:txBody>
                  <a:tcPr marL="7620" marR="7620" marT="7620" marB="0" anchor="b"/>
                </a:tc>
                <a:tc>
                  <a:txBody>
                    <a:bodyPr/>
                    <a:lstStyle/>
                    <a:p>
                      <a:pPr algn="r" fontAlgn="b"/>
                      <a:endParaRPr lang="en-US" sz="2400" b="0" i="0" u="none" strike="noStrike">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r>
              <a:tr h="370840">
                <a:tc>
                  <a:txBody>
                    <a:bodyPr/>
                    <a:lstStyle/>
                    <a:p>
                      <a:r>
                        <a:rPr lang="en-US" dirty="0" smtClean="0"/>
                        <a:t>TLV313</a:t>
                      </a:r>
                      <a:endParaRPr lang="en-US" dirty="0"/>
                    </a:p>
                  </a:txBody>
                  <a:tcPr/>
                </a:tc>
                <a:tc>
                  <a:txBody>
                    <a:bodyPr/>
                    <a:lstStyle/>
                    <a:p>
                      <a:r>
                        <a:rPr lang="en-US" dirty="0" smtClean="0"/>
                        <a:t>10k</a:t>
                      </a:r>
                      <a:endParaRPr lang="en-US" dirty="0"/>
                    </a:p>
                  </a:txBody>
                  <a:tcPr/>
                </a:tc>
                <a:tc>
                  <a:txBody>
                    <a:bodyPr/>
                    <a:lstStyle/>
                    <a:p>
                      <a:pPr algn="r" fontAlgn="b"/>
                      <a:r>
                        <a:rPr lang="en-US" sz="2400" b="0" i="0" u="none" strike="noStrike" dirty="0">
                          <a:solidFill>
                            <a:srgbClr val="000000"/>
                          </a:solidFill>
                          <a:effectLst/>
                          <a:latin typeface="+mj-lt"/>
                        </a:rPr>
                        <a:t>13.07</a:t>
                      </a:r>
                    </a:p>
                  </a:txBody>
                  <a:tcPr marL="7620" marR="7620" marT="7620" marB="0" anchor="b"/>
                </a:tc>
                <a:tc>
                  <a:txBody>
                    <a:bodyPr/>
                    <a:lstStyle/>
                    <a:p>
                      <a:pPr algn="r" fontAlgn="b"/>
                      <a:r>
                        <a:rPr lang="en-US" sz="2400" b="0" i="0" u="none" strike="noStrike" dirty="0">
                          <a:solidFill>
                            <a:srgbClr val="000000"/>
                          </a:solidFill>
                          <a:effectLst/>
                          <a:latin typeface="+mj-lt"/>
                        </a:rPr>
                        <a:t>6.90</a:t>
                      </a:r>
                    </a:p>
                  </a:txBody>
                  <a:tcPr marL="7620" marR="7620" marT="7620" marB="0" anchor="b"/>
                </a:tc>
                <a:tc>
                  <a:txBody>
                    <a:bodyPr/>
                    <a:lstStyle/>
                    <a:p>
                      <a:pPr algn="r" fontAlgn="b"/>
                      <a:r>
                        <a:rPr lang="en-US" sz="2400" b="0" i="0" u="none" strike="noStrike" dirty="0">
                          <a:solidFill>
                            <a:srgbClr val="000000"/>
                          </a:solidFill>
                          <a:effectLst/>
                          <a:latin typeface="+mj-lt"/>
                        </a:rPr>
                        <a:t>405.00</a:t>
                      </a:r>
                    </a:p>
                  </a:txBody>
                  <a:tcPr marL="7620" marR="7620" marT="7620" marB="0" anchor="b"/>
                </a:tc>
                <a:tc>
                  <a:txBody>
                    <a:bodyPr/>
                    <a:lstStyle/>
                    <a:p>
                      <a:pPr algn="r" fontAlgn="b"/>
                      <a:r>
                        <a:rPr lang="en-US" sz="2400" b="0" i="0" u="none" strike="noStrike" dirty="0">
                          <a:solidFill>
                            <a:srgbClr val="000000"/>
                          </a:solidFill>
                          <a:effectLst/>
                          <a:latin typeface="+mj-lt"/>
                        </a:rPr>
                        <a:t>424.97</a:t>
                      </a:r>
                    </a:p>
                  </a:txBody>
                  <a:tcPr marL="7620" marR="7620" marT="7620" marB="0" anchor="b"/>
                </a:tc>
                <a:tc>
                  <a:txBody>
                    <a:bodyPr/>
                    <a:lstStyle/>
                    <a:p>
                      <a:pPr algn="r" fontAlgn="b"/>
                      <a:endParaRPr lang="en-US" sz="2400" b="0" i="0" u="none" strike="noStrike">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r>
              <a:tr h="370840">
                <a:tc>
                  <a:txBody>
                    <a:bodyPr/>
                    <a:lstStyle/>
                    <a:p>
                      <a:r>
                        <a:rPr lang="en-US" dirty="0" smtClean="0"/>
                        <a:t>LPV811</a:t>
                      </a:r>
                      <a:endParaRPr lang="en-US" dirty="0"/>
                    </a:p>
                  </a:txBody>
                  <a:tcPr/>
                </a:tc>
                <a:tc>
                  <a:txBody>
                    <a:bodyPr/>
                    <a:lstStyle/>
                    <a:p>
                      <a:r>
                        <a:rPr lang="en-US" dirty="0" smtClean="0"/>
                        <a:t>1k</a:t>
                      </a:r>
                      <a:endParaRPr lang="en-US" dirty="0"/>
                    </a:p>
                  </a:txBody>
                  <a:tcPr/>
                </a:tc>
                <a:tc>
                  <a:txBody>
                    <a:bodyPr/>
                    <a:lstStyle/>
                    <a:p>
                      <a:pPr algn="r" fontAlgn="b"/>
                      <a:r>
                        <a:rPr lang="en-US" sz="2400" b="0" i="0" u="none" strike="noStrike" dirty="0">
                          <a:solidFill>
                            <a:srgbClr val="000000"/>
                          </a:solidFill>
                          <a:effectLst/>
                          <a:latin typeface="+mj-lt"/>
                        </a:rPr>
                        <a:t>1.31</a:t>
                      </a:r>
                    </a:p>
                  </a:txBody>
                  <a:tcPr marL="7620" marR="7620" marT="7620" marB="0" anchor="b"/>
                </a:tc>
                <a:tc>
                  <a:txBody>
                    <a:bodyPr/>
                    <a:lstStyle/>
                    <a:p>
                      <a:pPr algn="r" fontAlgn="b"/>
                      <a:r>
                        <a:rPr lang="en-US" sz="2400" b="0" i="0" u="none" strike="noStrike" dirty="0">
                          <a:solidFill>
                            <a:srgbClr val="000000"/>
                          </a:solidFill>
                          <a:effectLst/>
                          <a:latin typeface="+mj-lt"/>
                        </a:rPr>
                        <a:t>0.69</a:t>
                      </a:r>
                    </a:p>
                  </a:txBody>
                  <a:tcPr marL="7620" marR="7620" marT="7620" marB="0" anchor="b"/>
                </a:tc>
                <a:tc>
                  <a:txBody>
                    <a:bodyPr/>
                    <a:lstStyle/>
                    <a:p>
                      <a:pPr algn="r" fontAlgn="b"/>
                      <a:r>
                        <a:rPr lang="en-US" sz="2400" b="0" i="0" u="none" strike="noStrike" dirty="0">
                          <a:solidFill>
                            <a:srgbClr val="000000"/>
                          </a:solidFill>
                          <a:effectLst/>
                          <a:latin typeface="+mj-lt"/>
                        </a:rPr>
                        <a:t>2.43</a:t>
                      </a:r>
                    </a:p>
                  </a:txBody>
                  <a:tcPr marL="7620" marR="7620" marT="7620" marB="0" anchor="b"/>
                </a:tc>
                <a:tc>
                  <a:txBody>
                    <a:bodyPr/>
                    <a:lstStyle/>
                    <a:p>
                      <a:pPr algn="r" fontAlgn="b"/>
                      <a:r>
                        <a:rPr lang="en-US" sz="2400" b="0" i="0" u="none" strike="noStrike" dirty="0">
                          <a:solidFill>
                            <a:srgbClr val="000000"/>
                          </a:solidFill>
                          <a:effectLst/>
                          <a:latin typeface="+mj-lt"/>
                        </a:rPr>
                        <a:t>4.43</a:t>
                      </a:r>
                    </a:p>
                  </a:txBody>
                  <a:tcPr marL="7620" marR="7620" marT="7620" marB="0" anchor="b"/>
                </a:tc>
                <a:tc>
                  <a:txBody>
                    <a:bodyPr/>
                    <a:lstStyle/>
                    <a:p>
                      <a:pPr algn="r" fontAlgn="b"/>
                      <a:endParaRPr lang="en-US" sz="2400" b="0" i="0" u="none" strike="noStrike">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D9D9D9"/>
                    </a:solidFill>
                  </a:tcPr>
                </a:tc>
              </a:tr>
              <a:tr h="370840">
                <a:tc>
                  <a:txBody>
                    <a:bodyPr/>
                    <a:lstStyle/>
                    <a:p>
                      <a:r>
                        <a:rPr lang="en-US" dirty="0" smtClean="0"/>
                        <a:t>LPV811</a:t>
                      </a:r>
                      <a:endParaRPr lang="en-US" dirty="0"/>
                    </a:p>
                  </a:txBody>
                  <a:tcPr/>
                </a:tc>
                <a:tc>
                  <a:txBody>
                    <a:bodyPr/>
                    <a:lstStyle/>
                    <a:p>
                      <a:r>
                        <a:rPr lang="en-US" dirty="0" smtClean="0"/>
                        <a:t>200</a:t>
                      </a:r>
                      <a:endParaRPr lang="en-US" dirty="0"/>
                    </a:p>
                  </a:txBody>
                  <a:tcPr/>
                </a:tc>
                <a:tc>
                  <a:txBody>
                    <a:bodyPr/>
                    <a:lstStyle/>
                    <a:p>
                      <a:pPr algn="r" fontAlgn="b"/>
                      <a:r>
                        <a:rPr lang="en-US" sz="2400" b="0" i="0" u="none" strike="noStrike" dirty="0">
                          <a:solidFill>
                            <a:srgbClr val="000000"/>
                          </a:solidFill>
                          <a:effectLst/>
                          <a:latin typeface="+mj-lt"/>
                        </a:rPr>
                        <a:t>0.26</a:t>
                      </a:r>
                    </a:p>
                  </a:txBody>
                  <a:tcPr marL="7620" marR="7620" marT="7620" marB="0" anchor="b"/>
                </a:tc>
                <a:tc>
                  <a:txBody>
                    <a:bodyPr/>
                    <a:lstStyle/>
                    <a:p>
                      <a:pPr algn="r" fontAlgn="b"/>
                      <a:r>
                        <a:rPr lang="en-US" sz="2400" b="0" i="0" u="none" strike="noStrike" dirty="0">
                          <a:solidFill>
                            <a:srgbClr val="000000"/>
                          </a:solidFill>
                          <a:effectLst/>
                          <a:latin typeface="+mj-lt"/>
                        </a:rPr>
                        <a:t>0.14</a:t>
                      </a:r>
                    </a:p>
                  </a:txBody>
                  <a:tcPr marL="7620" marR="7620" marT="7620" marB="0" anchor="b"/>
                </a:tc>
                <a:tc>
                  <a:txBody>
                    <a:bodyPr/>
                    <a:lstStyle/>
                    <a:p>
                      <a:pPr algn="r" fontAlgn="b"/>
                      <a:r>
                        <a:rPr lang="en-US" sz="2400" b="0" i="0" u="none" strike="noStrike" dirty="0">
                          <a:solidFill>
                            <a:srgbClr val="000000"/>
                          </a:solidFill>
                          <a:effectLst/>
                          <a:latin typeface="+mj-lt"/>
                        </a:rPr>
                        <a:t>2.43</a:t>
                      </a:r>
                    </a:p>
                  </a:txBody>
                  <a:tcPr marL="7620" marR="7620" marT="7620" marB="0" anchor="b"/>
                </a:tc>
                <a:tc>
                  <a:txBody>
                    <a:bodyPr/>
                    <a:lstStyle/>
                    <a:p>
                      <a:pPr algn="r" fontAlgn="b"/>
                      <a:r>
                        <a:rPr lang="en-US" sz="2400" b="0" i="0" u="none" strike="noStrike" dirty="0">
                          <a:solidFill>
                            <a:srgbClr val="000000"/>
                          </a:solidFill>
                          <a:effectLst/>
                          <a:latin typeface="+mj-lt"/>
                        </a:rPr>
                        <a:t>2.83</a:t>
                      </a:r>
                    </a:p>
                  </a:txBody>
                  <a:tcPr marL="7620" marR="7620" marT="7620" marB="0" anchor="b"/>
                </a:tc>
                <a:tc>
                  <a:txBody>
                    <a:bodyPr/>
                    <a:lstStyle/>
                    <a:p>
                      <a:pPr algn="r" fontAlgn="b"/>
                      <a:endParaRPr lang="en-US" sz="2400" b="0" i="0" u="none" strike="noStrike">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c>
                  <a:txBody>
                    <a:bodyPr/>
                    <a:lstStyle/>
                    <a:p>
                      <a:pPr algn="r" fontAlgn="b"/>
                      <a:endParaRPr lang="en-US" sz="2400" b="0" i="0" u="none" strike="noStrike" dirty="0">
                        <a:solidFill>
                          <a:srgbClr val="000000"/>
                        </a:solidFill>
                        <a:effectLst/>
                        <a:latin typeface="+mj-lt"/>
                      </a:endParaRPr>
                    </a:p>
                  </a:txBody>
                  <a:tcPr marL="7620" marR="7620" marT="7620" marB="0" anchor="b">
                    <a:solidFill>
                      <a:srgbClr val="B3B3B3"/>
                    </a:solidFill>
                  </a:tcPr>
                </a:tc>
              </a:tr>
            </a:tbl>
          </a:graphicData>
        </a:graphic>
      </p:graphicFrame>
    </p:spTree>
    <p:extLst>
      <p:ext uri="{BB962C8B-B14F-4D97-AF65-F5344CB8AC3E}">
        <p14:creationId xmlns:p14="http://schemas.microsoft.com/office/powerpoint/2010/main" val="614097020"/>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documentManagement/types"/>
    <ds:schemaRef ds:uri="http://purl.org/dc/terms/"/>
    <ds:schemaRef ds:uri="http://purl.org/dc/dcmitype/"/>
    <ds:schemaRef ds:uri="http://schemas.openxmlformats.org/package/2006/metadata/core-propertie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26753</TotalTime>
  <Words>977</Words>
  <Application>Microsoft Office PowerPoint</Application>
  <PresentationFormat>Custom</PresentationFormat>
  <Paragraphs>173</Paragraphs>
  <Slides>7</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FinalPowerpoint</vt:lpstr>
      <vt:lpstr>Visio</vt:lpstr>
      <vt:lpstr>6a: Connect the hardware</vt:lpstr>
      <vt:lpstr>Start &amp; Setup the Plabs-Power Scaling EVM Software</vt:lpstr>
      <vt:lpstr>Calibrate system offsets</vt:lpstr>
      <vt:lpstr>Measure OPA320 at different sampling rates</vt:lpstr>
      <vt:lpstr>Compare final test results to calculated values</vt:lpstr>
      <vt:lpstr>Measured vs Expected Results</vt:lpstr>
      <vt:lpstr>6b: Measured vs Expected Results</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484</cp:revision>
  <cp:lastPrinted>2017-08-18T23:23:27Z</cp:lastPrinted>
  <dcterms:created xsi:type="dcterms:W3CDTF">2014-01-16T17:03:53Z</dcterms:created>
  <dcterms:modified xsi:type="dcterms:W3CDTF">2018-08-02T18:23:36Z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